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67" r:id="rId5"/>
    <p:sldId id="314" r:id="rId6"/>
    <p:sldId id="279" r:id="rId7"/>
    <p:sldId id="273" r:id="rId8"/>
    <p:sldId id="274" r:id="rId9"/>
    <p:sldId id="275" r:id="rId10"/>
    <p:sldId id="276" r:id="rId11"/>
    <p:sldId id="278" r:id="rId12"/>
    <p:sldId id="287" r:id="rId13"/>
    <p:sldId id="281" r:id="rId14"/>
    <p:sldId id="280" r:id="rId15"/>
    <p:sldId id="282" r:id="rId16"/>
    <p:sldId id="289" r:id="rId17"/>
    <p:sldId id="283" r:id="rId18"/>
    <p:sldId id="284" r:id="rId19"/>
    <p:sldId id="290" r:id="rId20"/>
    <p:sldId id="291" r:id="rId21"/>
    <p:sldId id="292" r:id="rId22"/>
    <p:sldId id="293" r:id="rId23"/>
    <p:sldId id="306" r:id="rId24"/>
    <p:sldId id="307" r:id="rId25"/>
    <p:sldId id="308" r:id="rId26"/>
    <p:sldId id="313" r:id="rId27"/>
    <p:sldId id="316" r:id="rId28"/>
    <p:sldId id="315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85" r:id="rId37"/>
    <p:sldId id="301" r:id="rId38"/>
    <p:sldId id="303" r:id="rId39"/>
    <p:sldId id="304" r:id="rId40"/>
    <p:sldId id="286" r:id="rId41"/>
    <p:sldId id="302" r:id="rId42"/>
    <p:sldId id="305" r:id="rId43"/>
    <p:sldId id="277" r:id="rId44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taneo BT" panose="020B0604020202020204"/>
      <p:regular r:id="rId51"/>
    </p:embeddedFont>
    <p:embeddedFont>
      <p:font typeface="Franklin Gothic Book" panose="020B0503020102020204" pitchFamily="34" charset="0"/>
      <p:regular r:id="rId52"/>
      <p:italic r:id="rId53"/>
    </p:embeddedFont>
    <p:embeddedFont>
      <p:font typeface="Helvetica" panose="020B0604020202020204" pitchFamily="34" charset="0"/>
      <p:regular r:id="rId54"/>
      <p:bold r:id="rId55"/>
      <p:italic r:id="rId56"/>
      <p:boldItalic r:id="rId57"/>
    </p:embeddedFont>
    <p:embeddedFont>
      <p:font typeface="Just Another Hand" panose="020B0604020202020204" charset="0"/>
      <p:regular r:id="rId58"/>
    </p:embeddedFont>
    <p:embeddedFont>
      <p:font typeface="Lucida Calligraphy" panose="03010101010101010101" pitchFamily="66" charset="0"/>
      <p:regular r:id="rId59"/>
    </p:embeddedFont>
    <p:embeddedFont>
      <p:font typeface="Roboto" panose="02000000000000000000" pitchFamily="2" charset="0"/>
      <p:regular r:id="rId60"/>
      <p:bold r:id="rId61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obal Rodriguez Oceguera" initials="CRO" lastIdx="1" clrIdx="0">
    <p:extLst>
      <p:ext uri="{19B8F6BF-5375-455C-9EA6-DF929625EA0E}">
        <p15:presenceInfo xmlns:p15="http://schemas.microsoft.com/office/powerpoint/2012/main" userId="S::cristobal@reforestamos.org::591596a0-0888-45e3-b2ca-031132c7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928"/>
    <a:srgbClr val="F5D138"/>
    <a:srgbClr val="C79BC9"/>
    <a:srgbClr val="E96972"/>
    <a:srgbClr val="0E6838"/>
    <a:srgbClr val="C55A11"/>
    <a:srgbClr val="93C427"/>
    <a:srgbClr val="307EB1"/>
    <a:srgbClr val="65B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39E6D-960F-4588-8ED6-C1A187A1D4A6}" v="19" dt="2019-10-14T05:01:04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84899" autoAdjust="0"/>
  </p:normalViewPr>
  <p:slideViewPr>
    <p:cSldViewPr snapToGrid="0" snapToObjects="1">
      <p:cViewPr varScale="1">
        <p:scale>
          <a:sx n="72" d="100"/>
          <a:sy n="72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azar Abraham Beh Miss" userId="71974d27-545b-42d5-b7e9-fabc5342bc50" providerId="ADAL" clId="{0DE39E6D-960F-4588-8ED6-C1A187A1D4A6}"/>
    <pc:docChg chg="undo custSel modSld">
      <pc:chgData name="Eleazar Abraham Beh Miss" userId="71974d27-545b-42d5-b7e9-fabc5342bc50" providerId="ADAL" clId="{0DE39E6D-960F-4588-8ED6-C1A187A1D4A6}" dt="2019-10-21T16:27:47.673" v="146" actId="1076"/>
      <pc:docMkLst>
        <pc:docMk/>
      </pc:docMkLst>
      <pc:sldChg chg="addSp delSp modSp">
        <pc:chgData name="Eleazar Abraham Beh Miss" userId="71974d27-545b-42d5-b7e9-fabc5342bc50" providerId="ADAL" clId="{0DE39E6D-960F-4588-8ED6-C1A187A1D4A6}" dt="2019-10-21T16:27:47.673" v="146" actId="1076"/>
        <pc:sldMkLst>
          <pc:docMk/>
          <pc:sldMk cId="3038222116" sldId="284"/>
        </pc:sldMkLst>
        <pc:spChg chg="mod">
          <ac:chgData name="Eleazar Abraham Beh Miss" userId="71974d27-545b-42d5-b7e9-fabc5342bc50" providerId="ADAL" clId="{0DE39E6D-960F-4588-8ED6-C1A187A1D4A6}" dt="2019-10-14T03:54:09.490" v="0" actId="164"/>
          <ac:spMkLst>
            <pc:docMk/>
            <pc:sldMk cId="3038222116" sldId="284"/>
            <ac:spMk id="11" creationId="{97A4F270-9DE5-4B66-9C9E-EE1F329419AE}"/>
          </ac:spMkLst>
        </pc:spChg>
        <pc:spChg chg="mod">
          <ac:chgData name="Eleazar Abraham Beh Miss" userId="71974d27-545b-42d5-b7e9-fabc5342bc50" providerId="ADAL" clId="{0DE39E6D-960F-4588-8ED6-C1A187A1D4A6}" dt="2019-10-14T03:54:35.779" v="1" actId="164"/>
          <ac:spMkLst>
            <pc:docMk/>
            <pc:sldMk cId="3038222116" sldId="284"/>
            <ac:spMk id="13" creationId="{62BA3A7C-50CD-4F1F-9F73-3B5DB7AC348C}"/>
          </ac:spMkLst>
        </pc:spChg>
        <pc:spChg chg="add mod">
          <ac:chgData name="Eleazar Abraham Beh Miss" userId="71974d27-545b-42d5-b7e9-fabc5342bc50" providerId="ADAL" clId="{0DE39E6D-960F-4588-8ED6-C1A187A1D4A6}" dt="2019-10-14T04:21:58.401" v="35" actId="13822"/>
          <ac:spMkLst>
            <pc:docMk/>
            <pc:sldMk cId="3038222116" sldId="284"/>
            <ac:spMk id="19" creationId="{F1ABB55E-0ABD-4F74-8D1C-E77892D918A2}"/>
          </ac:spMkLst>
        </pc:spChg>
        <pc:spChg chg="add del mod">
          <ac:chgData name="Eleazar Abraham Beh Miss" userId="71974d27-545b-42d5-b7e9-fabc5342bc50" providerId="ADAL" clId="{0DE39E6D-960F-4588-8ED6-C1A187A1D4A6}" dt="2019-10-14T04:22:09.875" v="39" actId="478"/>
          <ac:spMkLst>
            <pc:docMk/>
            <pc:sldMk cId="3038222116" sldId="284"/>
            <ac:spMk id="20" creationId="{C80E86D0-0F84-4454-8C8D-CA17413CFA89}"/>
          </ac:spMkLst>
        </pc:spChg>
        <pc:spChg chg="add mod">
          <ac:chgData name="Eleazar Abraham Beh Miss" userId="71974d27-545b-42d5-b7e9-fabc5342bc50" providerId="ADAL" clId="{0DE39E6D-960F-4588-8ED6-C1A187A1D4A6}" dt="2019-10-14T04:24:08.247" v="55" actId="164"/>
          <ac:spMkLst>
            <pc:docMk/>
            <pc:sldMk cId="3038222116" sldId="284"/>
            <ac:spMk id="21" creationId="{5C3B96F1-B75A-4984-8E78-A49027022C04}"/>
          </ac:spMkLst>
        </pc:spChg>
        <pc:spChg chg="add mod">
          <ac:chgData name="Eleazar Abraham Beh Miss" userId="71974d27-545b-42d5-b7e9-fabc5342bc50" providerId="ADAL" clId="{0DE39E6D-960F-4588-8ED6-C1A187A1D4A6}" dt="2019-10-14T04:35:14.743" v="74" actId="164"/>
          <ac:spMkLst>
            <pc:docMk/>
            <pc:sldMk cId="3038222116" sldId="284"/>
            <ac:spMk id="22" creationId="{D8735782-29A0-4171-B35A-2F6974168E42}"/>
          </ac:spMkLst>
        </pc:spChg>
        <pc:spChg chg="add mod">
          <ac:chgData name="Eleazar Abraham Beh Miss" userId="71974d27-545b-42d5-b7e9-fabc5342bc50" providerId="ADAL" clId="{0DE39E6D-960F-4588-8ED6-C1A187A1D4A6}" dt="2019-10-14T04:43:44.408" v="93" actId="164"/>
          <ac:spMkLst>
            <pc:docMk/>
            <pc:sldMk cId="3038222116" sldId="284"/>
            <ac:spMk id="23" creationId="{9F00142E-A276-443E-8DDE-9EB5F87D7B1B}"/>
          </ac:spMkLst>
        </pc:spChg>
        <pc:spChg chg="add mod">
          <ac:chgData name="Eleazar Abraham Beh Miss" userId="71974d27-545b-42d5-b7e9-fabc5342bc50" providerId="ADAL" clId="{0DE39E6D-960F-4588-8ED6-C1A187A1D4A6}" dt="2019-10-14T05:01:04.556" v="134" actId="164"/>
          <ac:spMkLst>
            <pc:docMk/>
            <pc:sldMk cId="3038222116" sldId="284"/>
            <ac:spMk id="24" creationId="{8142A511-2BF2-4D87-B97A-2EEC5C24FD81}"/>
          </ac:spMkLst>
        </pc:spChg>
        <pc:grpChg chg="add mod">
          <ac:chgData name="Eleazar Abraham Beh Miss" userId="71974d27-545b-42d5-b7e9-fabc5342bc50" providerId="ADAL" clId="{0DE39E6D-960F-4588-8ED6-C1A187A1D4A6}" dt="2019-10-14T04:35:14.743" v="74" actId="164"/>
          <ac:grpSpMkLst>
            <pc:docMk/>
            <pc:sldMk cId="3038222116" sldId="284"/>
            <ac:grpSpMk id="2" creationId="{3A02C24C-22DD-4345-9775-BE512F1A54FD}"/>
          </ac:grpSpMkLst>
        </pc:grpChg>
        <pc:grpChg chg="add mod">
          <ac:chgData name="Eleazar Abraham Beh Miss" userId="71974d27-545b-42d5-b7e9-fabc5342bc50" providerId="ADAL" clId="{0DE39E6D-960F-4588-8ED6-C1A187A1D4A6}" dt="2019-10-14T05:01:04.556" v="134" actId="164"/>
          <ac:grpSpMkLst>
            <pc:docMk/>
            <pc:sldMk cId="3038222116" sldId="284"/>
            <ac:grpSpMk id="3" creationId="{BE65BE38-1F31-40DA-96AD-6D915223009C}"/>
          </ac:grpSpMkLst>
        </pc:grpChg>
        <pc:grpChg chg="add mod">
          <ac:chgData name="Eleazar Abraham Beh Miss" userId="71974d27-545b-42d5-b7e9-fabc5342bc50" providerId="ADAL" clId="{0DE39E6D-960F-4588-8ED6-C1A187A1D4A6}" dt="2019-10-21T16:27:47.673" v="146" actId="1076"/>
          <ac:grpSpMkLst>
            <pc:docMk/>
            <pc:sldMk cId="3038222116" sldId="284"/>
            <ac:grpSpMk id="4" creationId="{54949CF6-E033-40CC-A7BD-3F38EDE0E93A}"/>
          </ac:grpSpMkLst>
        </pc:grpChg>
        <pc:grpChg chg="add mod">
          <ac:chgData name="Eleazar Abraham Beh Miss" userId="71974d27-545b-42d5-b7e9-fabc5342bc50" providerId="ADAL" clId="{0DE39E6D-960F-4588-8ED6-C1A187A1D4A6}" dt="2019-10-21T16:27:11.494" v="135" actId="14100"/>
          <ac:grpSpMkLst>
            <pc:docMk/>
            <pc:sldMk cId="3038222116" sldId="284"/>
            <ac:grpSpMk id="5" creationId="{08ADF6E2-51BF-4E2E-B70C-6B8115DF3B00}"/>
          </ac:grpSpMkLst>
        </pc:grpChg>
        <pc:grpChg chg="add mod">
          <ac:chgData name="Eleazar Abraham Beh Miss" userId="71974d27-545b-42d5-b7e9-fabc5342bc50" providerId="ADAL" clId="{0DE39E6D-960F-4588-8ED6-C1A187A1D4A6}" dt="2019-10-21T16:27:32.542" v="141" actId="1076"/>
          <ac:grpSpMkLst>
            <pc:docMk/>
            <pc:sldMk cId="3038222116" sldId="284"/>
            <ac:grpSpMk id="6" creationId="{C86E7009-0A1C-4EC3-97BC-35D879CE9FE1}"/>
          </ac:grpSpMkLst>
        </pc:grpChg>
        <pc:grpChg chg="add mod">
          <ac:chgData name="Eleazar Abraham Beh Miss" userId="71974d27-545b-42d5-b7e9-fabc5342bc50" providerId="ADAL" clId="{0DE39E6D-960F-4588-8ED6-C1A187A1D4A6}" dt="2019-10-21T16:27:45.310" v="145" actId="1076"/>
          <ac:grpSpMkLst>
            <pc:docMk/>
            <pc:sldMk cId="3038222116" sldId="284"/>
            <ac:grpSpMk id="7" creationId="{2908A1EB-A2C5-4A65-9BA2-3E81869CB57C}"/>
          </ac:grpSpMkLst>
        </pc:grpChg>
        <pc:grpChg chg="add mod">
          <ac:chgData name="Eleazar Abraham Beh Miss" userId="71974d27-545b-42d5-b7e9-fabc5342bc50" providerId="ADAL" clId="{0DE39E6D-960F-4588-8ED6-C1A187A1D4A6}" dt="2019-10-21T16:27:36.963" v="143" actId="1076"/>
          <ac:grpSpMkLst>
            <pc:docMk/>
            <pc:sldMk cId="3038222116" sldId="284"/>
            <ac:grpSpMk id="8" creationId="{604087E3-E207-41B5-855C-2FC4B207371A}"/>
          </ac:grpSpMkLst>
        </pc:grpChg>
        <pc:picChg chg="mod">
          <ac:chgData name="Eleazar Abraham Beh Miss" userId="71974d27-545b-42d5-b7e9-fabc5342bc50" providerId="ADAL" clId="{0DE39E6D-960F-4588-8ED6-C1A187A1D4A6}" dt="2019-10-14T04:20:44.658" v="33" actId="164"/>
          <ac:picMkLst>
            <pc:docMk/>
            <pc:sldMk cId="3038222116" sldId="284"/>
            <ac:picMk id="12" creationId="{3EFF48D9-277D-4843-A49A-848F3731801B}"/>
          </ac:picMkLst>
        </pc:picChg>
        <pc:picChg chg="mod">
          <ac:chgData name="Eleazar Abraham Beh Miss" userId="71974d27-545b-42d5-b7e9-fabc5342bc50" providerId="ADAL" clId="{0DE39E6D-960F-4588-8ED6-C1A187A1D4A6}" dt="2019-10-14T03:54:09.490" v="0" actId="164"/>
          <ac:picMkLst>
            <pc:docMk/>
            <pc:sldMk cId="3038222116" sldId="284"/>
            <ac:picMk id="14" creationId="{B4BB91C2-2469-44C5-88BD-E8BF40DBA849}"/>
          </ac:picMkLst>
        </pc:picChg>
        <pc:picChg chg="mod">
          <ac:chgData name="Eleazar Abraham Beh Miss" userId="71974d27-545b-42d5-b7e9-fabc5342bc50" providerId="ADAL" clId="{0DE39E6D-960F-4588-8ED6-C1A187A1D4A6}" dt="2019-10-14T03:54:35.779" v="1" actId="164"/>
          <ac:picMkLst>
            <pc:docMk/>
            <pc:sldMk cId="3038222116" sldId="284"/>
            <ac:picMk id="15" creationId="{9C9E9A5F-D50F-421B-BFA9-CCD3123D73D6}"/>
          </ac:picMkLst>
        </pc:picChg>
        <pc:picChg chg="mod">
          <ac:chgData name="Eleazar Abraham Beh Miss" userId="71974d27-545b-42d5-b7e9-fabc5342bc50" providerId="ADAL" clId="{0DE39E6D-960F-4588-8ED6-C1A187A1D4A6}" dt="2019-10-14T04:24:08.247" v="55" actId="164"/>
          <ac:picMkLst>
            <pc:docMk/>
            <pc:sldMk cId="3038222116" sldId="284"/>
            <ac:picMk id="16" creationId="{005EF039-B807-452F-B1DD-11ED14355F2F}"/>
          </ac:picMkLst>
        </pc:picChg>
        <pc:picChg chg="mod">
          <ac:chgData name="Eleazar Abraham Beh Miss" userId="71974d27-545b-42d5-b7e9-fabc5342bc50" providerId="ADAL" clId="{0DE39E6D-960F-4588-8ED6-C1A187A1D4A6}" dt="2019-10-14T04:43:44.408" v="93" actId="164"/>
          <ac:picMkLst>
            <pc:docMk/>
            <pc:sldMk cId="3038222116" sldId="284"/>
            <ac:picMk id="17" creationId="{860AA3B3-70F4-4693-9EA6-C2DF0EAE55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88645-F341-FE46-9FD4-072378223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536366-84EE-674F-8238-507C17E51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1A071E-E02E-864B-90E3-C62F81D7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F9709-8D80-D340-8530-51419CB0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EF78C7-574A-934F-8842-9D37B859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71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F7418-3043-DE43-941A-00819731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B8F361-1D12-1543-A670-0DFF1D0CB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EC00E3-0BAC-5F40-BF1A-B08918B8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96034-CE1A-5A42-9FD3-C2AAFBC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FF0FE-EE94-8E43-91BB-D2835200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368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23D763-CD2E-D54E-A8F6-2D39B0DE9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353A71-5865-4347-BB2C-7FE8F011E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3E4CA7-D5DD-394C-9CCA-8AA20EF6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BE24E9-8F24-C842-B2D1-C76A2FC5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25D08E-51AD-314B-9211-53908BF2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579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B144-CB42-F04B-808E-859A142E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2DDBD5-D3A1-A749-AEB3-461ECE9F3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BC2ACF-2CE7-0649-BA17-FC35D152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A05649-F709-0242-954F-1F72B9C3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DEB824-11B5-9042-9D11-7E756099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2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09FCE-948D-144C-8000-FD01B6F5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B63A05-2124-524D-97FA-6B496677C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526E2-A0E5-984A-A446-6120F461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748488-BB2F-3547-A3D2-BEF7F713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BC9DCC-F9DD-CC48-A983-557ECC14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832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7721D-C6C2-7A47-BAE5-4F85BDE5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97AC27-71D5-5D40-A36A-9B7A4C0AF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748B51-24A3-B345-B1D7-FAB066993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FF2ED0-0FDB-2C46-8430-463C0DE3D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E0D08E-84DE-CC46-84B0-9AB017AC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F48F8-567F-3A47-8110-90A8374B2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049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92AB7-2A43-F84B-B0D6-21A70D45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6EDE2C-D637-2A4B-B6A7-C48D2C9A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BCA1D5-7CDE-6943-8B21-8192865B7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91109F-08C0-B841-B32A-3D6AABEC0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5E215F-5592-2045-9199-E923EBFEA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0DC10E-9356-6842-B9A1-F49D95C2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90DCD8-15FF-5D47-A534-B12EB3BC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53256C-5CA0-5D43-B6C3-0A8E6F52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545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17758-0025-FF4B-AA3C-24E397FA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7587FC-3F21-8047-B88F-2A25B0D4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AF3D68F-57E8-CC42-8F6A-C828923A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CC100E-F59E-FE4E-85B2-9713AFDA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694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9010788-F1F3-A348-B077-33EF0FA2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859FB4-FD47-4849-9749-67768AEA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01C945-49C9-BB4A-8992-BE337AE4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17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4003A-18A0-D94F-B366-069CD7C73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C96960-2DAE-CB41-B70B-240251C1D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B37E9D-7C69-6C43-92DE-FECEC7719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DBA36C-4CF3-A648-B354-7E8B5998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6C8FFE-F51E-A544-8DD6-5AFD5AF8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E63F4D-3C18-7A4D-B62F-09E42955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46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77812-9AFD-8F44-B420-E4C223CF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1C3717-BA10-3249-AA0B-2DAC548DF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6FFCB66-4956-2641-9419-0A834F2DE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292B6A-8F47-A24B-AED7-B6A9B5CF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46561F-9E77-0043-9D12-56A831F29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81B9B4-5A19-D34F-9182-67EF3085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170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313B50D-7551-514F-86D1-49875B63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7CD95-384D-2B45-BFB3-248D4326B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3C75A-6693-6E4A-9ADA-857F6CD8E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69F48-519C-084D-B88F-D25E10C9C4BD}" type="datetimeFigureOut">
              <a:rPr lang="es-MX" smtClean="0"/>
              <a:t>21/10/2019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FFE577-CF9D-794C-85B6-2925680D0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60D9-855A-124D-8ADC-0C2BD64B7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CBF2A-94A9-E948-916A-495E6D04D6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681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prendedorforestal.org/particip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hyperlink" Target="http://www.reforestamosmexico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5501536-6E9C-DC46-8A87-6C850BE3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74" y="1326874"/>
            <a:ext cx="5688465" cy="321637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D3BF518-6058-5F40-B4AA-520A206B4422}"/>
              </a:ext>
            </a:extLst>
          </p:cNvPr>
          <p:cNvSpPr txBox="1">
            <a:spLocks/>
          </p:cNvSpPr>
          <p:nvPr/>
        </p:nvSpPr>
        <p:spPr>
          <a:xfrm>
            <a:off x="8758409" y="5704063"/>
            <a:ext cx="3025049" cy="340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1800" dirty="0">
                <a:solidFill>
                  <a:schemeClr val="bg1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www.reforestamosmexico.org</a:t>
            </a:r>
            <a:endParaRPr lang="es-MX" sz="1400" dirty="0">
              <a:solidFill>
                <a:schemeClr val="bg1"/>
              </a:solidFill>
              <a:latin typeface="+mn-lt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4717AC-AF37-114C-AC49-DD74FACBE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982" y="6148076"/>
            <a:ext cx="2342003" cy="3400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BE9A73-7602-4DCB-ABD6-4BFBD17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334" y="1695997"/>
            <a:ext cx="3307876" cy="28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7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2D34FE-FADE-4E91-946F-64349952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8713"/>
            <a:ext cx="12192000" cy="46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0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A1161AF3-FA3C-4284-B44E-2C02CC376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9" y="0"/>
            <a:ext cx="12194615" cy="6872777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7447F3DD-08E9-4B83-A5B6-4D110E0DFF54}"/>
              </a:ext>
            </a:extLst>
          </p:cNvPr>
          <p:cNvSpPr/>
          <p:nvPr/>
        </p:nvSpPr>
        <p:spPr>
          <a:xfrm>
            <a:off x="0" y="-14778"/>
            <a:ext cx="12194617" cy="6872778"/>
          </a:xfrm>
          <a:prstGeom prst="rect">
            <a:avLst/>
          </a:prstGeom>
          <a:solidFill>
            <a:srgbClr val="05693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2447573" y="875871"/>
            <a:ext cx="729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Joven Emprendedor Forestal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FA9AF8A-5B58-4BBA-BF76-043CB2890A0B}"/>
              </a:ext>
            </a:extLst>
          </p:cNvPr>
          <p:cNvSpPr/>
          <p:nvPr/>
        </p:nvSpPr>
        <p:spPr>
          <a:xfrm>
            <a:off x="-4581" y="875871"/>
            <a:ext cx="1219658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5228965E-4BDB-4140-A8B6-55AEE7E46FB4}"/>
              </a:ext>
            </a:extLst>
          </p:cNvPr>
          <p:cNvGrpSpPr/>
          <p:nvPr/>
        </p:nvGrpSpPr>
        <p:grpSpPr>
          <a:xfrm>
            <a:off x="8376319" y="2871124"/>
            <a:ext cx="2954588" cy="2928233"/>
            <a:chOff x="6037015" y="3980995"/>
            <a:chExt cx="2954588" cy="2928233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B935E70-AA99-4680-951A-BDCF4AF3ECA5}"/>
                </a:ext>
              </a:extLst>
            </p:cNvPr>
            <p:cNvSpPr txBox="1"/>
            <p:nvPr/>
          </p:nvSpPr>
          <p:spPr>
            <a:xfrm>
              <a:off x="6037015" y="5278012"/>
              <a:ext cx="295458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65</a:t>
              </a:r>
              <a:endParaRPr lang="es-MX" sz="54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  <a:p>
              <a:pPr algn="ctr"/>
              <a:r>
                <a:rPr lang="es-MX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Universidades</a:t>
              </a:r>
            </a:p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Participantes</a:t>
              </a: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07BA931C-1EC5-462C-930B-00A8907FC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120" y="3980995"/>
              <a:ext cx="1318378" cy="1318378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1A9A2B9-6CBC-486A-BAE6-5682319E3728}"/>
              </a:ext>
            </a:extLst>
          </p:cNvPr>
          <p:cNvGrpSpPr/>
          <p:nvPr/>
        </p:nvGrpSpPr>
        <p:grpSpPr>
          <a:xfrm>
            <a:off x="4605268" y="3108129"/>
            <a:ext cx="2824011" cy="2722760"/>
            <a:chOff x="2954589" y="4153796"/>
            <a:chExt cx="2824011" cy="2722760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3916AD1-3909-491A-A163-C8F62AF56F29}"/>
                </a:ext>
              </a:extLst>
            </p:cNvPr>
            <p:cNvSpPr txBox="1"/>
            <p:nvPr/>
          </p:nvSpPr>
          <p:spPr>
            <a:xfrm>
              <a:off x="2954589" y="5245340"/>
              <a:ext cx="282401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208</a:t>
              </a:r>
            </a:p>
            <a:p>
              <a:pPr algn="ctr"/>
              <a:r>
                <a:rPr lang="es-MX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Docentes</a:t>
              </a:r>
            </a:p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Participantes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0EF5491-C67F-4805-B95E-37D7876E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160" y="4153796"/>
              <a:ext cx="1091544" cy="1091544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A4DE9741-0480-47A3-B992-F49ED553E223}"/>
              </a:ext>
            </a:extLst>
          </p:cNvPr>
          <p:cNvGrpSpPr/>
          <p:nvPr/>
        </p:nvGrpSpPr>
        <p:grpSpPr>
          <a:xfrm>
            <a:off x="741920" y="3094940"/>
            <a:ext cx="2824011" cy="2714043"/>
            <a:chOff x="741920" y="3147948"/>
            <a:chExt cx="2824011" cy="2714043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335E5DD-7896-4341-9E75-B60F5F89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002" y="3147948"/>
              <a:ext cx="1063849" cy="1063849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0D99AFB-FB44-43CA-B332-5DA9C34FEE38}"/>
                </a:ext>
              </a:extLst>
            </p:cNvPr>
            <p:cNvSpPr txBox="1"/>
            <p:nvPr/>
          </p:nvSpPr>
          <p:spPr>
            <a:xfrm>
              <a:off x="741920" y="4230775"/>
              <a:ext cx="282401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+7000</a:t>
              </a:r>
            </a:p>
            <a:p>
              <a:pPr algn="ctr"/>
              <a:r>
                <a:rPr lang="es-MX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Estudiantes</a:t>
              </a:r>
            </a:p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Participantes</a:t>
              </a:r>
            </a:p>
          </p:txBody>
        </p:sp>
      </p:grpSp>
      <p:sp>
        <p:nvSpPr>
          <p:cNvPr id="34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0" y="864399"/>
            <a:ext cx="12196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Joven Emprendedor Forestal </a:t>
            </a:r>
          </a:p>
        </p:txBody>
      </p:sp>
    </p:spTree>
    <p:extLst>
      <p:ext uri="{BB962C8B-B14F-4D97-AF65-F5344CB8AC3E}">
        <p14:creationId xmlns:p14="http://schemas.microsoft.com/office/powerpoint/2010/main" val="13307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EF9132-F937-4824-B336-81B84B340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r="1393" b="7"/>
          <a:stretch/>
        </p:blipFill>
        <p:spPr>
          <a:xfrm>
            <a:off x="3829795" y="2814449"/>
            <a:ext cx="2838042" cy="2838042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38241D-C274-407E-B0A1-39DBF3D6D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26" t="74963" r="40364" b="6867"/>
          <a:stretch/>
        </p:blipFill>
        <p:spPr>
          <a:xfrm>
            <a:off x="426063" y="3060653"/>
            <a:ext cx="2319130" cy="2345634"/>
          </a:xfrm>
          <a:prstGeom prst="rect">
            <a:avLst/>
          </a:prstGeom>
        </p:spPr>
      </p:pic>
      <p:sp>
        <p:nvSpPr>
          <p:cNvPr id="6" name="Signo más 5">
            <a:extLst>
              <a:ext uri="{FF2B5EF4-FFF2-40B4-BE49-F238E27FC236}">
                <a16:creationId xmlns:a16="http://schemas.microsoft.com/office/drawing/2014/main" id="{16CBA332-E1C9-4FDB-8254-D4304BF75BF8}"/>
              </a:ext>
            </a:extLst>
          </p:cNvPr>
          <p:cNvSpPr/>
          <p:nvPr/>
        </p:nvSpPr>
        <p:spPr>
          <a:xfrm>
            <a:off x="2926738" y="3710307"/>
            <a:ext cx="903057" cy="1046322"/>
          </a:xfrm>
          <a:prstGeom prst="mathPlus">
            <a:avLst/>
          </a:prstGeom>
          <a:solidFill>
            <a:srgbClr val="FF757C"/>
          </a:solidFill>
          <a:ln>
            <a:solidFill>
              <a:srgbClr val="FF7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Picture 2" descr="Resultado de imagen para emprendedor forestal">
            <a:extLst>
              <a:ext uri="{FF2B5EF4-FFF2-40B4-BE49-F238E27FC236}">
                <a16:creationId xmlns:a16="http://schemas.microsoft.com/office/drawing/2014/main" id="{E37814DA-B829-49DB-9AB8-A40E2C71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01" y="758866"/>
            <a:ext cx="2388187" cy="205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98D200-262A-4719-9BB3-23DD5BAC1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32" y="1200511"/>
            <a:ext cx="2211147" cy="1172292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06D2719F-4F06-44AE-8981-37E7CE16CBE7}"/>
              </a:ext>
            </a:extLst>
          </p:cNvPr>
          <p:cNvSpPr/>
          <p:nvPr/>
        </p:nvSpPr>
        <p:spPr>
          <a:xfrm>
            <a:off x="6758610" y="4005730"/>
            <a:ext cx="726124" cy="455479"/>
          </a:xfrm>
          <a:prstGeom prst="rightArrow">
            <a:avLst/>
          </a:prstGeom>
          <a:solidFill>
            <a:srgbClr val="FF757C"/>
          </a:solidFill>
          <a:ln>
            <a:solidFill>
              <a:srgbClr val="FF7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757C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A437872-A27E-4051-B542-D843D835E91F}"/>
              </a:ext>
            </a:extLst>
          </p:cNvPr>
          <p:cNvSpPr/>
          <p:nvPr/>
        </p:nvSpPr>
        <p:spPr>
          <a:xfrm>
            <a:off x="7600229" y="3540971"/>
            <a:ext cx="4520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Asegurar más y mejores bosques para impulsar el desarrollo sostenible.</a:t>
            </a:r>
          </a:p>
        </p:txBody>
      </p:sp>
    </p:spTree>
    <p:extLst>
      <p:ext uri="{BB962C8B-B14F-4D97-AF65-F5344CB8AC3E}">
        <p14:creationId xmlns:p14="http://schemas.microsoft.com/office/powerpoint/2010/main" val="2740607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840322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Objetivos en los que incidimos </a:t>
            </a:r>
          </a:p>
        </p:txBody>
      </p:sp>
      <p:pic>
        <p:nvPicPr>
          <p:cNvPr id="5" name="Imagen 4" descr="Objetivo 8 - AGUA TRABAJO DECENTE Y CRECIMIENTO ECONÃMICO. Foto ONU">
            <a:extLst>
              <a:ext uri="{FF2B5EF4-FFF2-40B4-BE49-F238E27FC236}">
                <a16:creationId xmlns:a16="http://schemas.microsoft.com/office/drawing/2014/main" id="{438FD67E-D699-4AA2-ABEA-72B536D949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93" y="2378884"/>
            <a:ext cx="3588214" cy="29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Objetivo 4 - EDUCACIÃN DE CALIDAD">
            <a:extLst>
              <a:ext uri="{FF2B5EF4-FFF2-40B4-BE49-F238E27FC236}">
                <a16:creationId xmlns:a16="http://schemas.microsoft.com/office/drawing/2014/main" id="{4C267839-8753-4BA3-8567-380747FD344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3" y="2378884"/>
            <a:ext cx="3588214" cy="29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Objetivo 15 - VIDA DE ECOSISTEMAS TERRESTRES">
            <a:extLst>
              <a:ext uri="{FF2B5EF4-FFF2-40B4-BE49-F238E27FC236}">
                <a16:creationId xmlns:a16="http://schemas.microsoft.com/office/drawing/2014/main" id="{9409B1AE-93D3-4017-8D32-433B695AD2C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33" y="2378883"/>
            <a:ext cx="3588214" cy="297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81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Proceso del certamen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FEAEE85-BAE2-4D94-922D-5F72B49A389E}"/>
              </a:ext>
            </a:extLst>
          </p:cNvPr>
          <p:cNvGrpSpPr/>
          <p:nvPr/>
        </p:nvGrpSpPr>
        <p:grpSpPr>
          <a:xfrm>
            <a:off x="635443" y="2162282"/>
            <a:ext cx="10917881" cy="3586633"/>
            <a:chOff x="546304" y="1150193"/>
            <a:chExt cx="10917881" cy="3586633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D383A091-52DC-449E-9263-5767A52F5E27}"/>
                </a:ext>
              </a:extLst>
            </p:cNvPr>
            <p:cNvGrpSpPr/>
            <p:nvPr/>
          </p:nvGrpSpPr>
          <p:grpSpPr>
            <a:xfrm>
              <a:off x="546304" y="2246614"/>
              <a:ext cx="1981633" cy="2490212"/>
              <a:chOff x="472677" y="2421441"/>
              <a:chExt cx="1981633" cy="2490212"/>
            </a:xfrm>
          </p:grpSpPr>
          <p:pic>
            <p:nvPicPr>
              <p:cNvPr id="34" name="Imagen 33" descr="Imagen que contiene objeto, candelabro&#10;&#10;Descripción generada con confianza alta">
                <a:extLst>
                  <a:ext uri="{FF2B5EF4-FFF2-40B4-BE49-F238E27FC236}">
                    <a16:creationId xmlns:a16="http://schemas.microsoft.com/office/drawing/2014/main" id="{BDB4C8B2-68FE-49F9-8A4E-42D48DC2A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3494" y="2421441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D7393563-7A7D-48AB-9EEE-6068A99B60D8}"/>
                  </a:ext>
                </a:extLst>
              </p:cNvPr>
              <p:cNvSpPr txBox="1"/>
              <p:nvPr/>
            </p:nvSpPr>
            <p:spPr>
              <a:xfrm>
                <a:off x="472677" y="4388433"/>
                <a:ext cx="19816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dirty="0">
                    <a:solidFill>
                      <a:srgbClr val="FCA828"/>
                    </a:solidFill>
                    <a:latin typeface="Roboto" pitchFamily="2" charset="0"/>
                    <a:ea typeface="Roboto" pitchFamily="2" charset="0"/>
                  </a:rPr>
                  <a:t>Inspiración</a:t>
                </a:r>
              </a:p>
            </p:txBody>
          </p:sp>
        </p:grp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7C2CDC93-F710-4184-9964-0BDD24F963D3}"/>
                </a:ext>
              </a:extLst>
            </p:cNvPr>
            <p:cNvGrpSpPr/>
            <p:nvPr/>
          </p:nvGrpSpPr>
          <p:grpSpPr>
            <a:xfrm>
              <a:off x="3463167" y="2362702"/>
              <a:ext cx="2289409" cy="2374124"/>
              <a:chOff x="3524366" y="2535789"/>
              <a:chExt cx="2289409" cy="2374124"/>
            </a:xfrm>
          </p:grpSpPr>
          <p:pic>
            <p:nvPicPr>
              <p:cNvPr id="32" name="Imagen 31" descr="Imagen que contiene gráficos vectoriales&#10;&#10;Descripción generada con confianza alta">
                <a:extLst>
                  <a:ext uri="{FF2B5EF4-FFF2-40B4-BE49-F238E27FC236}">
                    <a16:creationId xmlns:a16="http://schemas.microsoft.com/office/drawing/2014/main" id="{76B769BA-C76D-43FA-96FE-67E1EF423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775" y="2535789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4B87F2DB-D422-4D9A-8DD9-4CBF26432785}"/>
                  </a:ext>
                </a:extLst>
              </p:cNvPr>
              <p:cNvSpPr txBox="1"/>
              <p:nvPr/>
            </p:nvSpPr>
            <p:spPr>
              <a:xfrm>
                <a:off x="3524366" y="4386693"/>
                <a:ext cx="22894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dirty="0">
                    <a:solidFill>
                      <a:srgbClr val="E4676F"/>
                    </a:solidFill>
                    <a:latin typeface="Roboto" pitchFamily="2" charset="0"/>
                    <a:ea typeface="Roboto" pitchFamily="2" charset="0"/>
                  </a:rPr>
                  <a:t>Capacitación</a:t>
                </a: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583C5940-245A-459D-8D1A-9A9DE5F96B56}"/>
                </a:ext>
              </a:extLst>
            </p:cNvPr>
            <p:cNvGrpSpPr/>
            <p:nvPr/>
          </p:nvGrpSpPr>
          <p:grpSpPr>
            <a:xfrm>
              <a:off x="6754546" y="2311895"/>
              <a:ext cx="1800000" cy="2424931"/>
              <a:chOff x="6695498" y="2484982"/>
              <a:chExt cx="1800000" cy="2424931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39BCD082-469D-4FA9-8F0D-8AC44A426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95498" y="2484982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835DDFFB-3671-4D6A-8232-4C2B1DBC4C92}"/>
                  </a:ext>
                </a:extLst>
              </p:cNvPr>
              <p:cNvSpPr txBox="1"/>
              <p:nvPr/>
            </p:nvSpPr>
            <p:spPr>
              <a:xfrm>
                <a:off x="6851544" y="4386693"/>
                <a:ext cx="14879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dirty="0">
                    <a:solidFill>
                      <a:srgbClr val="8ABC21"/>
                    </a:solidFill>
                    <a:latin typeface="Roboto" pitchFamily="2" charset="0"/>
                    <a:ea typeface="Roboto" pitchFamily="2" charset="0"/>
                  </a:rPr>
                  <a:t>Impulso</a:t>
                </a:r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44E47A8-0753-4E8E-AFE7-F9B3DCCF2465}"/>
                </a:ext>
              </a:extLst>
            </p:cNvPr>
            <p:cNvGrpSpPr/>
            <p:nvPr/>
          </p:nvGrpSpPr>
          <p:grpSpPr>
            <a:xfrm>
              <a:off x="9256528" y="2311895"/>
              <a:ext cx="2207657" cy="2424931"/>
              <a:chOff x="8914275" y="2484982"/>
              <a:chExt cx="2207657" cy="2424931"/>
            </a:xfrm>
          </p:grpSpPr>
          <p:pic>
            <p:nvPicPr>
              <p:cNvPr id="28" name="Imagen 27" descr="Imagen que contiene gráficos vectoriales&#10;&#10;Descripción generada con confianza alta">
                <a:extLst>
                  <a:ext uri="{FF2B5EF4-FFF2-40B4-BE49-F238E27FC236}">
                    <a16:creationId xmlns:a16="http://schemas.microsoft.com/office/drawing/2014/main" id="{6D6B1F5C-4301-4974-ACDB-70F777ACC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18104" y="2484982"/>
                <a:ext cx="1800000" cy="1800000"/>
              </a:xfrm>
              <a:prstGeom prst="rect">
                <a:avLst/>
              </a:prstGeom>
            </p:spPr>
          </p:pic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CD91472-70DE-496A-9D46-7CA08A657431}"/>
                  </a:ext>
                </a:extLst>
              </p:cNvPr>
              <p:cNvSpPr txBox="1"/>
              <p:nvPr/>
            </p:nvSpPr>
            <p:spPr>
              <a:xfrm>
                <a:off x="8914275" y="4386693"/>
                <a:ext cx="22076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800" dirty="0">
                    <a:solidFill>
                      <a:srgbClr val="307EB1"/>
                    </a:solidFill>
                    <a:latin typeface="Roboto" pitchFamily="2" charset="0"/>
                    <a:ea typeface="Roboto" pitchFamily="2" charset="0"/>
                  </a:rPr>
                  <a:t>Seguimiento</a:t>
                </a:r>
              </a:p>
            </p:txBody>
          </p:sp>
        </p:grp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BC52BF9-5C8E-4629-AA07-B0581887B34D}"/>
                </a:ext>
              </a:extLst>
            </p:cNvPr>
            <p:cNvSpPr/>
            <p:nvPr/>
          </p:nvSpPr>
          <p:spPr>
            <a:xfrm>
              <a:off x="1087120" y="1161602"/>
              <a:ext cx="900000" cy="900000"/>
            </a:xfrm>
            <a:prstGeom prst="ellipse">
              <a:avLst/>
            </a:prstGeom>
            <a:solidFill>
              <a:srgbClr val="FDA9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AB84009F-31A4-4314-8F86-7E2D113EA0E9}"/>
                </a:ext>
              </a:extLst>
            </p:cNvPr>
            <p:cNvSpPr/>
            <p:nvPr/>
          </p:nvSpPr>
          <p:spPr>
            <a:xfrm>
              <a:off x="4157871" y="1150193"/>
              <a:ext cx="900000" cy="900000"/>
            </a:xfrm>
            <a:prstGeom prst="ellipse">
              <a:avLst/>
            </a:prstGeom>
            <a:solidFill>
              <a:srgbClr val="E969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7D691DB-CD35-4D34-B1E2-BA7999FEF64F}"/>
                </a:ext>
              </a:extLst>
            </p:cNvPr>
            <p:cNvSpPr/>
            <p:nvPr/>
          </p:nvSpPr>
          <p:spPr>
            <a:xfrm>
              <a:off x="7228622" y="1161602"/>
              <a:ext cx="900000" cy="900000"/>
            </a:xfrm>
            <a:prstGeom prst="ellipse">
              <a:avLst/>
            </a:prstGeom>
            <a:solidFill>
              <a:srgbClr val="8ABC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CB0F8EF1-58FE-42F0-B23B-BD82E16AA226}"/>
                </a:ext>
              </a:extLst>
            </p:cNvPr>
            <p:cNvSpPr/>
            <p:nvPr/>
          </p:nvSpPr>
          <p:spPr>
            <a:xfrm>
              <a:off x="9700418" y="1161602"/>
              <a:ext cx="900000" cy="900000"/>
            </a:xfrm>
            <a:prstGeom prst="ellipse">
              <a:avLst/>
            </a:prstGeom>
            <a:solidFill>
              <a:srgbClr val="307E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latin typeface="Roboto" pitchFamily="2" charset="0"/>
                  <a:ea typeface="Roboto" pitchFamily="2" charset="0"/>
                </a:rPr>
                <a:t>4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2EB642BF-4245-4B55-878E-F3519D8EC25F}"/>
              </a:ext>
            </a:extLst>
          </p:cNvPr>
          <p:cNvSpPr/>
          <p:nvPr/>
        </p:nvSpPr>
        <p:spPr>
          <a:xfrm>
            <a:off x="353456" y="1855305"/>
            <a:ext cx="2524130" cy="4094922"/>
          </a:xfrm>
          <a:prstGeom prst="rect">
            <a:avLst/>
          </a:prstGeom>
          <a:noFill/>
          <a:ln w="38100">
            <a:solidFill>
              <a:srgbClr val="FDA92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618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Habilidades emprendedoras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54949CF6-E033-40CC-A7BD-3F38EDE0E93A}"/>
              </a:ext>
            </a:extLst>
          </p:cNvPr>
          <p:cNvGrpSpPr/>
          <p:nvPr/>
        </p:nvGrpSpPr>
        <p:grpSpPr>
          <a:xfrm>
            <a:off x="9893949" y="1645837"/>
            <a:ext cx="2213208" cy="2739020"/>
            <a:chOff x="9740789" y="1785438"/>
            <a:chExt cx="2213208" cy="2739020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EFF48D9-277D-4843-A49A-848F37318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041"/>
            <a:stretch/>
          </p:blipFill>
          <p:spPr>
            <a:xfrm>
              <a:off x="9740789" y="1785438"/>
              <a:ext cx="2213208" cy="2739020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1ABB55E-0ABD-4F74-8D1C-E77892D918A2}"/>
                </a:ext>
              </a:extLst>
            </p:cNvPr>
            <p:cNvSpPr txBox="1"/>
            <p:nvPr/>
          </p:nvSpPr>
          <p:spPr>
            <a:xfrm>
              <a:off x="9939866" y="3553860"/>
              <a:ext cx="1801560" cy="830997"/>
            </a:xfrm>
            <a:prstGeom prst="rect">
              <a:avLst/>
            </a:prstGeom>
            <a:solidFill>
              <a:srgbClr val="0E6838"/>
            </a:solidFill>
            <a:ln>
              <a:solidFill>
                <a:srgbClr val="0E683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Roboto"/>
                </a:rPr>
                <a:t>Trabajo en equipo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08ADF6E2-51BF-4E2E-B70C-6B8115DF3B00}"/>
              </a:ext>
            </a:extLst>
          </p:cNvPr>
          <p:cNvGrpSpPr/>
          <p:nvPr/>
        </p:nvGrpSpPr>
        <p:grpSpPr>
          <a:xfrm>
            <a:off x="331144" y="1785438"/>
            <a:ext cx="2444139" cy="3024815"/>
            <a:chOff x="331144" y="1785438"/>
            <a:chExt cx="2444139" cy="3024815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05EF039-B807-452F-B1DD-11ED1435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869" r="60173"/>
            <a:stretch/>
          </p:blipFill>
          <p:spPr>
            <a:xfrm>
              <a:off x="331144" y="1785438"/>
              <a:ext cx="2444139" cy="3024815"/>
            </a:xfrm>
            <a:prstGeom prst="rect">
              <a:avLst/>
            </a:prstGeom>
          </p:spPr>
        </p:pic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C3B96F1-B75A-4984-8E78-A49027022C04}"/>
                </a:ext>
              </a:extLst>
            </p:cNvPr>
            <p:cNvSpPr txBox="1"/>
            <p:nvPr/>
          </p:nvSpPr>
          <p:spPr>
            <a:xfrm>
              <a:off x="558290" y="3799025"/>
              <a:ext cx="1801560" cy="461665"/>
            </a:xfrm>
            <a:prstGeom prst="rect">
              <a:avLst/>
            </a:prstGeom>
            <a:solidFill>
              <a:srgbClr val="E96972"/>
            </a:solidFill>
            <a:ln>
              <a:solidFill>
                <a:srgbClr val="E9697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Roboto"/>
                </a:rPr>
                <a:t>Liderazgo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C86E7009-0A1C-4EC3-97BC-35D879CE9FE1}"/>
              </a:ext>
            </a:extLst>
          </p:cNvPr>
          <p:cNvGrpSpPr/>
          <p:nvPr/>
        </p:nvGrpSpPr>
        <p:grpSpPr>
          <a:xfrm>
            <a:off x="2187324" y="3777583"/>
            <a:ext cx="2444139" cy="2478821"/>
            <a:chOff x="2169700" y="4015525"/>
            <a:chExt cx="2675015" cy="2712973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A02C24C-22DD-4345-9775-BE512F1A54FD}"/>
                </a:ext>
              </a:extLst>
            </p:cNvPr>
            <p:cNvGrpSpPr/>
            <p:nvPr/>
          </p:nvGrpSpPr>
          <p:grpSpPr>
            <a:xfrm>
              <a:off x="2169700" y="4015525"/>
              <a:ext cx="2675015" cy="2712973"/>
              <a:chOff x="2169700" y="4015525"/>
              <a:chExt cx="2675015" cy="2712973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97A4F270-9DE5-4B66-9C9E-EE1F329419AE}"/>
                  </a:ext>
                </a:extLst>
              </p:cNvPr>
              <p:cNvSpPr txBox="1"/>
              <p:nvPr/>
            </p:nvSpPr>
            <p:spPr>
              <a:xfrm>
                <a:off x="2169700" y="6220667"/>
                <a:ext cx="2662909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700" b="1" dirty="0">
                    <a:solidFill>
                      <a:srgbClr val="C79BC9"/>
                    </a:solidFill>
                    <a:latin typeface="Roboto"/>
                  </a:rPr>
                  <a:t>Comunicación</a:t>
                </a:r>
                <a:r>
                  <a:rPr lang="es-MX" sz="2600" b="1" dirty="0">
                    <a:solidFill>
                      <a:srgbClr val="C79BC9"/>
                    </a:solidFill>
                    <a:latin typeface="Roboto"/>
                  </a:rPr>
                  <a:t> </a:t>
                </a: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B4BB91C2-2469-44C5-88BD-E8BF40DBA8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602" r="40439" b="33380"/>
              <a:stretch/>
            </p:blipFill>
            <p:spPr>
              <a:xfrm>
                <a:off x="2180853" y="4015525"/>
                <a:ext cx="2663862" cy="2196285"/>
              </a:xfrm>
              <a:prstGeom prst="rect">
                <a:avLst/>
              </a:prstGeom>
            </p:spPr>
          </p:pic>
        </p:grp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8735782-29A0-4171-B35A-2F6974168E42}"/>
                </a:ext>
              </a:extLst>
            </p:cNvPr>
            <p:cNvSpPr txBox="1"/>
            <p:nvPr/>
          </p:nvSpPr>
          <p:spPr>
            <a:xfrm>
              <a:off x="2252133" y="6220667"/>
              <a:ext cx="2386127" cy="461665"/>
            </a:xfrm>
            <a:prstGeom prst="rect">
              <a:avLst/>
            </a:prstGeom>
            <a:solidFill>
              <a:srgbClr val="C79BC9"/>
            </a:solidFill>
            <a:ln>
              <a:solidFill>
                <a:srgbClr val="C79BC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Roboto"/>
                </a:rPr>
                <a:t>Comunicación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2908A1EB-A2C5-4A65-9BA2-3E81869CB57C}"/>
              </a:ext>
            </a:extLst>
          </p:cNvPr>
          <p:cNvGrpSpPr/>
          <p:nvPr/>
        </p:nvGrpSpPr>
        <p:grpSpPr>
          <a:xfrm>
            <a:off x="5042004" y="1782333"/>
            <a:ext cx="2213208" cy="2964175"/>
            <a:chOff x="4791139" y="1729969"/>
            <a:chExt cx="2436740" cy="3263554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60AA3B3-70F4-4693-9EA6-C2DF0EAE5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5" r="80882"/>
            <a:stretch/>
          </p:blipFill>
          <p:spPr>
            <a:xfrm>
              <a:off x="4791139" y="1729969"/>
              <a:ext cx="2436740" cy="3263554"/>
            </a:xfrm>
            <a:prstGeom prst="rect">
              <a:avLst/>
            </a:prstGeom>
          </p:spPr>
        </p:pic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F00142E-A276-443E-8DDE-9EB5F87D7B1B}"/>
                </a:ext>
              </a:extLst>
            </p:cNvPr>
            <p:cNvSpPr txBox="1"/>
            <p:nvPr/>
          </p:nvSpPr>
          <p:spPr>
            <a:xfrm>
              <a:off x="4816445" y="3908711"/>
              <a:ext cx="2386127" cy="461665"/>
            </a:xfrm>
            <a:prstGeom prst="rect">
              <a:avLst/>
            </a:prstGeom>
            <a:solidFill>
              <a:srgbClr val="F5D138"/>
            </a:solidFill>
            <a:ln>
              <a:solidFill>
                <a:srgbClr val="F5D13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Roboto"/>
                </a:rPr>
                <a:t>Autoestima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04087E3-E207-41B5-855C-2FC4B207371A}"/>
              </a:ext>
            </a:extLst>
          </p:cNvPr>
          <p:cNvGrpSpPr/>
          <p:nvPr/>
        </p:nvGrpSpPr>
        <p:grpSpPr>
          <a:xfrm>
            <a:off x="7522898" y="3700448"/>
            <a:ext cx="2433078" cy="2555956"/>
            <a:chOff x="7276004" y="3930103"/>
            <a:chExt cx="2663862" cy="2798395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E65BE38-1F31-40DA-96AD-6D915223009C}"/>
                </a:ext>
              </a:extLst>
            </p:cNvPr>
            <p:cNvGrpSpPr/>
            <p:nvPr/>
          </p:nvGrpSpPr>
          <p:grpSpPr>
            <a:xfrm>
              <a:off x="7276004" y="3930103"/>
              <a:ext cx="2663862" cy="2798395"/>
              <a:chOff x="7276004" y="3930103"/>
              <a:chExt cx="2663862" cy="2798395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2BA3A7C-50CD-4F1F-9F73-3B5DB7AC348C}"/>
                  </a:ext>
                </a:extLst>
              </p:cNvPr>
              <p:cNvSpPr txBox="1"/>
              <p:nvPr/>
            </p:nvSpPr>
            <p:spPr>
              <a:xfrm>
                <a:off x="7747936" y="6220667"/>
                <a:ext cx="1992853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MX" sz="2700" b="1" dirty="0">
                    <a:solidFill>
                      <a:srgbClr val="FFC000"/>
                    </a:solidFill>
                    <a:latin typeface="Roboto"/>
                  </a:rPr>
                  <a:t>Resiliencia</a:t>
                </a: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C9E9A5F-D50F-421B-BFA9-CCD3123D7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9368" r="20673" b="33380"/>
              <a:stretch/>
            </p:blipFill>
            <p:spPr>
              <a:xfrm>
                <a:off x="7276004" y="3930103"/>
                <a:ext cx="2663862" cy="2290564"/>
              </a:xfrm>
              <a:prstGeom prst="rect">
                <a:avLst/>
              </a:prstGeom>
            </p:spPr>
          </p:pic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142A511-2BF2-4D87-B97A-2EEC5C24FD81}"/>
                </a:ext>
              </a:extLst>
            </p:cNvPr>
            <p:cNvSpPr txBox="1"/>
            <p:nvPr/>
          </p:nvSpPr>
          <p:spPr>
            <a:xfrm>
              <a:off x="7545724" y="6236378"/>
              <a:ext cx="2386127" cy="461665"/>
            </a:xfrm>
            <a:prstGeom prst="rect">
              <a:avLst/>
            </a:prstGeom>
            <a:solidFill>
              <a:srgbClr val="FDA928"/>
            </a:solidFill>
            <a:ln>
              <a:solidFill>
                <a:srgbClr val="F5D13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chemeClr val="bg1"/>
                  </a:solidFill>
                  <a:latin typeface="Roboto"/>
                </a:rPr>
                <a:t>Resiliencia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222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Proyectos participantes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848C567-C8FB-A64A-B177-3AF7C766A3C6}"/>
              </a:ext>
            </a:extLst>
          </p:cNvPr>
          <p:cNvSpPr/>
          <p:nvPr/>
        </p:nvSpPr>
        <p:spPr>
          <a:xfrm>
            <a:off x="4896778" y="1612329"/>
            <a:ext cx="6818143" cy="469812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MX" sz="3200" dirty="0">
                <a:latin typeface="Franklin Gothic Book" panose="020B0503020102020204" pitchFamily="34" charset="0"/>
              </a:rPr>
              <a:t>WOOD BLOCK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hace?:</a:t>
            </a:r>
            <a:r>
              <a:rPr lang="es-MX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Reduce el uso del </a:t>
            </a:r>
            <a:r>
              <a:rPr lang="es-MX" altLang="en-US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tepexil</a:t>
            </a:r>
            <a:r>
              <a:rPr lang="es-MX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cual es un material intrusivo que genera un gran impacto su extracción, buscando reducir la perdida y erosión del suelo.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 hace?:</a:t>
            </a:r>
            <a:r>
              <a:rPr lang="es-MX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Elabora block a base de aserrín, arcilla y muy poco porcentaje de </a:t>
            </a:r>
            <a:r>
              <a:rPr lang="es-MX" altLang="en-US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tepexil</a:t>
            </a:r>
            <a:r>
              <a:rPr lang="es-MX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se usan en la construcción de viviendas, estructuras para bardas y compartimientos de casa habitación.</a:t>
            </a:r>
          </a:p>
          <a:p>
            <a:pPr algn="ctr"/>
            <a:endParaRPr lang="es-MX" sz="3200" dirty="0"/>
          </a:p>
          <a:p>
            <a:pPr algn="ctr"/>
            <a:endParaRPr lang="es-MX" sz="32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3B9A54F-E3CE-4DD5-B4D4-2141BC0E2FD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15973"/>
          <a:stretch/>
        </p:blipFill>
        <p:spPr bwMode="auto">
          <a:xfrm rot="16200000">
            <a:off x="193183" y="2054590"/>
            <a:ext cx="4698121" cy="3813600"/>
          </a:xfrm>
          <a:prstGeom prst="rect">
            <a:avLst/>
          </a:prstGeom>
          <a:ln w="38100">
            <a:noFill/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Resultado de imagen para youtube">
            <a:extLst>
              <a:ext uri="{FF2B5EF4-FFF2-40B4-BE49-F238E27FC236}">
                <a16:creationId xmlns:a16="http://schemas.microsoft.com/office/drawing/2014/main" id="{CECB5C6B-7323-48F6-AE5B-086E99DE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92" y="5607549"/>
            <a:ext cx="547549" cy="5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3DE8C05-7BC8-473A-907E-A159F181C0A1}"/>
              </a:ext>
            </a:extLst>
          </p:cNvPr>
          <p:cNvSpPr/>
          <p:nvPr/>
        </p:nvSpPr>
        <p:spPr>
          <a:xfrm>
            <a:off x="5755555" y="5527381"/>
            <a:ext cx="570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019-con-Ciencia-Joven Emprendedor Forestal - Wood Block</a:t>
            </a:r>
            <a:endParaRPr lang="es-ES" sz="2000" b="1" i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Proyectos participantes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848C567-C8FB-A64A-B177-3AF7C766A3C6}"/>
              </a:ext>
            </a:extLst>
          </p:cNvPr>
          <p:cNvSpPr/>
          <p:nvPr/>
        </p:nvSpPr>
        <p:spPr>
          <a:xfrm>
            <a:off x="4896778" y="1612329"/>
            <a:ext cx="6818143" cy="469812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200" dirty="0">
              <a:latin typeface="Franklin Gothic Book" panose="020B0503020102020204" pitchFamily="34" charset="0"/>
            </a:endParaRPr>
          </a:p>
          <a:p>
            <a:pPr algn="ctr"/>
            <a:r>
              <a:rPr lang="es-ES" sz="3200" dirty="0">
                <a:latin typeface="Franklin Gothic Book" panose="020B0503020102020204" pitchFamily="34" charset="0"/>
              </a:rPr>
              <a:t>PLANPLUS</a:t>
            </a:r>
          </a:p>
          <a:p>
            <a:pPr algn="ctr"/>
            <a:endParaRPr lang="es-ES" sz="3200" dirty="0">
              <a:latin typeface="Franklin Gothic Book" panose="020B0503020102020204" pitchFamily="34" charset="0"/>
            </a:endParaRPr>
          </a:p>
          <a:p>
            <a:pPr algn="ctr"/>
            <a:r>
              <a:rPr lang="es-ES" sz="2400" dirty="0">
                <a:latin typeface="Franklin Gothic Book" panose="020B0503020102020204" pitchFamily="34" charset="0"/>
              </a:rPr>
              <a:t>Producción de Plántulas Forestales Nativas de los Andes Peruanos, producidos en un medio más económico y amigable con el medio ambiente, usando semillas certificadas, espuma agrícola y técnicas de fertirriego.</a:t>
            </a:r>
          </a:p>
          <a:p>
            <a:pPr algn="ctr"/>
            <a:endParaRPr lang="es-MX" sz="3200" dirty="0"/>
          </a:p>
          <a:p>
            <a:pPr algn="ctr"/>
            <a:endParaRPr lang="es-MX" sz="3200" dirty="0"/>
          </a:p>
        </p:txBody>
      </p:sp>
      <p:pic>
        <p:nvPicPr>
          <p:cNvPr id="6" name="Imagen 5" descr="La imagen puede contener: 6 personas, personas de pie e interior">
            <a:extLst>
              <a:ext uri="{FF2B5EF4-FFF2-40B4-BE49-F238E27FC236}">
                <a16:creationId xmlns:a16="http://schemas.microsoft.com/office/drawing/2014/main" id="{7DA5F3AD-88E2-47C0-9867-1FAEA668D2E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26538"/>
          <a:stretch/>
        </p:blipFill>
        <p:spPr bwMode="auto">
          <a:xfrm>
            <a:off x="344435" y="1763341"/>
            <a:ext cx="4251698" cy="4396097"/>
          </a:xfrm>
          <a:prstGeom prst="rect">
            <a:avLst/>
          </a:prstGeom>
          <a:noFill/>
          <a:ln w="28575">
            <a:noFill/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Resultado de imagen para youtube">
            <a:extLst>
              <a:ext uri="{FF2B5EF4-FFF2-40B4-BE49-F238E27FC236}">
                <a16:creationId xmlns:a16="http://schemas.microsoft.com/office/drawing/2014/main" id="{2620B30B-FE4A-4FDE-B242-353C29197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92" y="5607549"/>
            <a:ext cx="547549" cy="5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EFD1D1D-B849-4D56-9A0D-BDC207B79834}"/>
              </a:ext>
            </a:extLst>
          </p:cNvPr>
          <p:cNvSpPr/>
          <p:nvPr/>
        </p:nvSpPr>
        <p:spPr>
          <a:xfrm>
            <a:off x="5755555" y="5527381"/>
            <a:ext cx="570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016-con-Ciencia-Joven Emprendedor Forestal - </a:t>
            </a:r>
            <a:r>
              <a:rPr lang="es-E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Forplant</a:t>
            </a:r>
            <a:r>
              <a:rPr lang="es-E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Perú</a:t>
            </a:r>
            <a:endParaRPr lang="es-ES" sz="2000" b="1" i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5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Proyectos participantes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848C567-C8FB-A64A-B177-3AF7C766A3C6}"/>
              </a:ext>
            </a:extLst>
          </p:cNvPr>
          <p:cNvSpPr/>
          <p:nvPr/>
        </p:nvSpPr>
        <p:spPr>
          <a:xfrm>
            <a:off x="4896778" y="1612329"/>
            <a:ext cx="6818143" cy="469812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ELÉCTRICO DE REGISTRO FORESTAL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n-US" sz="2000" b="1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hace?:</a:t>
            </a:r>
            <a:r>
              <a:rPr lang="es-E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Herramienta tecnológica/digital que permite visualizar resultados de inventarios forestales desde un dispositivo móvil en tiempo real, disminuyendo en un 40% del tiempo que conlleva el procesamiento de datos de inventarios.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n-US" sz="2000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 hace?: </a:t>
            </a:r>
            <a:r>
              <a:rPr lang="es-E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permite visualizar los resultados en tiempo real a través del ingreso de variables *</a:t>
            </a:r>
            <a:r>
              <a:rPr lang="es-ES" altLang="en-US" sz="2000" dirty="0" err="1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dasométricas</a:t>
            </a:r>
            <a:r>
              <a:rPr lang="es-E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para posteriormente procesarlas.</a:t>
            </a:r>
            <a:endParaRPr lang="es-MX" altLang="en-US" sz="2000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MX" sz="3200" dirty="0"/>
          </a:p>
          <a:p>
            <a:pPr algn="ctr"/>
            <a:endParaRPr lang="es-MX" sz="3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62EB9E-8012-480D-9E30-15039ECBD4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" y="2552700"/>
            <a:ext cx="4162530" cy="2922746"/>
          </a:xfrm>
          <a:prstGeom prst="rect">
            <a:avLst/>
          </a:prstGeom>
          <a:noFill/>
          <a:ln w="28575">
            <a:noFill/>
            <a:prstDash val="sysDot"/>
          </a:ln>
        </p:spPr>
      </p:pic>
      <p:pic>
        <p:nvPicPr>
          <p:cNvPr id="6" name="Picture 2" descr="Resultado de imagen para youtube">
            <a:extLst>
              <a:ext uri="{FF2B5EF4-FFF2-40B4-BE49-F238E27FC236}">
                <a16:creationId xmlns:a16="http://schemas.microsoft.com/office/drawing/2014/main" id="{0C69913B-9546-4F28-ACA3-B73D14B9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92" y="5607549"/>
            <a:ext cx="547549" cy="5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D8D169A-02DC-4335-A8B1-2BD2AD28D0B3}"/>
              </a:ext>
            </a:extLst>
          </p:cNvPr>
          <p:cNvSpPr/>
          <p:nvPr/>
        </p:nvSpPr>
        <p:spPr>
          <a:xfrm>
            <a:off x="5755555" y="5527381"/>
            <a:ext cx="570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015-con-Ciencia-Joven Emprendedor Forestal - App Forestal</a:t>
            </a:r>
            <a:endParaRPr lang="es-ES" sz="2000" b="1" i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19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Proyectos participantes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848C567-C8FB-A64A-B177-3AF7C766A3C6}"/>
              </a:ext>
            </a:extLst>
          </p:cNvPr>
          <p:cNvSpPr/>
          <p:nvPr/>
        </p:nvSpPr>
        <p:spPr>
          <a:xfrm>
            <a:off x="4896778" y="1612329"/>
            <a:ext cx="6818143" cy="469812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GAIA ESENCIAS Y AROMAS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n-US" sz="2000" b="1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hace?: </a:t>
            </a:r>
            <a:r>
              <a:rPr lang="es-E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Aceites esenciales, almohadas terapéuticas y difusores de aromas utilizados en aromaterapia; que sirven para relajar a la persona, reducir el estrés y mejorar su salud. Cremas de miel y cacao, utilizadas para realizar masajes corporales e inducir a la relajación.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n-US" sz="2000" b="1" dirty="0">
              <a:solidFill>
                <a:schemeClr val="bg1"/>
              </a:solidFill>
              <a:latin typeface="Franklin Gothic Book" panose="020B05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n-US" sz="2000" b="1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 hace?: </a:t>
            </a:r>
            <a:r>
              <a:rPr lang="es-E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proceso es realizado a través de varios procesos de destilado.</a:t>
            </a:r>
          </a:p>
          <a:p>
            <a:pPr algn="ctr"/>
            <a:endParaRPr lang="es-MX" sz="3200" dirty="0"/>
          </a:p>
          <a:p>
            <a:pPr algn="ctr"/>
            <a:endParaRPr lang="es-MX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26F401-BDB5-4411-BB3C-9D9305A770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2649155"/>
            <a:ext cx="4556234" cy="3057419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5" name="Picture 2" descr="Resultado de imagen para youtube">
            <a:extLst>
              <a:ext uri="{FF2B5EF4-FFF2-40B4-BE49-F238E27FC236}">
                <a16:creationId xmlns:a16="http://schemas.microsoft.com/office/drawing/2014/main" id="{03482045-ACC3-43E3-8A99-1FC189EA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92" y="5607549"/>
            <a:ext cx="547549" cy="54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D60F8F9-BBD9-44A9-868F-B2EEFFF57535}"/>
              </a:ext>
            </a:extLst>
          </p:cNvPr>
          <p:cNvSpPr/>
          <p:nvPr/>
        </p:nvSpPr>
        <p:spPr>
          <a:xfrm>
            <a:off x="5755555" y="5527381"/>
            <a:ext cx="570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021-con-Ciencia-Joven Emprendedor Forestal - Gaia</a:t>
            </a:r>
            <a:endParaRPr lang="es-ES" sz="2000" b="1" i="0" dirty="0">
              <a:solidFill>
                <a:schemeClr val="bg1"/>
              </a:solidFill>
              <a:effectLst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536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4E2E94-002D-4ABE-8AFB-651E9EE75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52" r="10044"/>
          <a:stretch/>
        </p:blipFill>
        <p:spPr>
          <a:xfrm>
            <a:off x="9144000" y="229452"/>
            <a:ext cx="2822028" cy="331779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25CC88-9B83-4E00-8AB2-373EDE8EBD02}"/>
              </a:ext>
            </a:extLst>
          </p:cNvPr>
          <p:cNvSpPr/>
          <p:nvPr/>
        </p:nvSpPr>
        <p:spPr>
          <a:xfrm>
            <a:off x="9522361" y="2995448"/>
            <a:ext cx="1923393" cy="283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  <a:latin typeface="Lucida Calligraphy" panose="03010101010101010101" pitchFamily="66" charset="0"/>
              </a:rPr>
              <a:t>Fotografía</a:t>
            </a:r>
            <a:r>
              <a:rPr lang="es-MX" dirty="0">
                <a:solidFill>
                  <a:schemeClr val="tx1"/>
                </a:solidFill>
                <a:latin typeface="Cataneo BT" panose="03020802040502060804" pitchFamily="66" charset="0"/>
              </a:rPr>
              <a:t> </a:t>
            </a:r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8D241F5C-9B9A-4FDB-9A7D-F48E1C1A9152}"/>
              </a:ext>
            </a:extLst>
          </p:cNvPr>
          <p:cNvSpPr txBox="1"/>
          <p:nvPr/>
        </p:nvSpPr>
        <p:spPr>
          <a:xfrm>
            <a:off x="635443" y="2619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Delegados Forestales </a:t>
            </a:r>
          </a:p>
        </p:txBody>
      </p:sp>
      <p:sp>
        <p:nvSpPr>
          <p:cNvPr id="6" name="CuadroTexto 7">
            <a:extLst>
              <a:ext uri="{FF2B5EF4-FFF2-40B4-BE49-F238E27FC236}">
                <a16:creationId xmlns:a16="http://schemas.microsoft.com/office/drawing/2014/main" id="{42BC86AE-E3E9-4F5D-ACC8-F47DD0DCAE24}"/>
              </a:ext>
            </a:extLst>
          </p:cNvPr>
          <p:cNvSpPr txBox="1"/>
          <p:nvPr/>
        </p:nvSpPr>
        <p:spPr>
          <a:xfrm>
            <a:off x="635442" y="1407836"/>
            <a:ext cx="79213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AE48EAA2-4789-405A-85DD-A0EB3635D7C4}"/>
              </a:ext>
            </a:extLst>
          </p:cNvPr>
          <p:cNvSpPr txBox="1"/>
          <p:nvPr/>
        </p:nvSpPr>
        <p:spPr>
          <a:xfrm>
            <a:off x="1822143" y="2390397"/>
            <a:ext cx="792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¿Qué me gusta hacer?</a:t>
            </a:r>
          </a:p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3C3125-F822-4E09-828B-3A1B882A7AE9}"/>
              </a:ext>
            </a:extLst>
          </p:cNvPr>
          <p:cNvSpPr txBox="1"/>
          <p:nvPr/>
        </p:nvSpPr>
        <p:spPr>
          <a:xfrm>
            <a:off x="1822146" y="3363888"/>
            <a:ext cx="8240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¿Por qué elegí mi carrera?</a:t>
            </a:r>
          </a:p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2C88E1-8D02-4658-ADB0-012241E997A8}"/>
              </a:ext>
            </a:extLst>
          </p:cNvPr>
          <p:cNvSpPr txBox="1"/>
          <p:nvPr/>
        </p:nvSpPr>
        <p:spPr>
          <a:xfrm>
            <a:off x="1822143" y="4405246"/>
            <a:ext cx="5229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¿Por qué soy delegado forestal?</a:t>
            </a:r>
          </a:p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8F8EB335-349A-4E34-80F0-B50B282C04FC}"/>
              </a:ext>
            </a:extLst>
          </p:cNvPr>
          <p:cNvSpPr txBox="1"/>
          <p:nvPr/>
        </p:nvSpPr>
        <p:spPr>
          <a:xfrm>
            <a:off x="1822144" y="1382181"/>
            <a:ext cx="7921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¿Quién soy?</a:t>
            </a:r>
          </a:p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795EC30-1275-4FB1-90DC-C8D1B125168A}"/>
              </a:ext>
            </a:extLst>
          </p:cNvPr>
          <p:cNvSpPr txBox="1"/>
          <p:nvPr/>
        </p:nvSpPr>
        <p:spPr>
          <a:xfrm>
            <a:off x="1822146" y="5450164"/>
            <a:ext cx="6868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¿Cuál es mi objetivo con esta presentación?</a:t>
            </a:r>
          </a:p>
          <a:p>
            <a:r>
              <a:rPr lang="es-MX" sz="2700" dirty="0"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DBA2789-3997-409D-99CD-0E54B0B33902}"/>
              </a:ext>
            </a:extLst>
          </p:cNvPr>
          <p:cNvSpPr/>
          <p:nvPr/>
        </p:nvSpPr>
        <p:spPr>
          <a:xfrm>
            <a:off x="894174" y="1440031"/>
            <a:ext cx="681586" cy="50783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656232F-A0E8-4FE4-9156-F97ACECF786A}"/>
              </a:ext>
            </a:extLst>
          </p:cNvPr>
          <p:cNvSpPr/>
          <p:nvPr/>
        </p:nvSpPr>
        <p:spPr>
          <a:xfrm>
            <a:off x="894174" y="2416909"/>
            <a:ext cx="681586" cy="50783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B18EB7EE-03E1-4502-9F29-1BF31227BF51}"/>
              </a:ext>
            </a:extLst>
          </p:cNvPr>
          <p:cNvSpPr/>
          <p:nvPr/>
        </p:nvSpPr>
        <p:spPr>
          <a:xfrm>
            <a:off x="894174" y="3429000"/>
            <a:ext cx="681586" cy="50783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7F78585-65B7-4E0B-941D-87D216D4977F}"/>
              </a:ext>
            </a:extLst>
          </p:cNvPr>
          <p:cNvSpPr/>
          <p:nvPr/>
        </p:nvSpPr>
        <p:spPr>
          <a:xfrm>
            <a:off x="894174" y="4439822"/>
            <a:ext cx="681586" cy="50783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75CC529D-EBD8-43C9-899E-F707B0CF609D}"/>
              </a:ext>
            </a:extLst>
          </p:cNvPr>
          <p:cNvSpPr/>
          <p:nvPr/>
        </p:nvSpPr>
        <p:spPr>
          <a:xfrm>
            <a:off x="894174" y="5450164"/>
            <a:ext cx="681586" cy="507831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44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93D134-D8CE-48C4-B985-7CAE67231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44" b="10651"/>
          <a:stretch/>
        </p:blipFill>
        <p:spPr>
          <a:xfrm>
            <a:off x="816556" y="0"/>
            <a:ext cx="1055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13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8C7837-DE5F-4F94-AA28-EF1E7D84E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0" y="381600"/>
            <a:ext cx="6094800" cy="609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89DB160-0050-4A3A-B963-C200302B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" y="381600"/>
            <a:ext cx="6094800" cy="60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2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297E74-7E83-4C91-8D20-13B658F9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" y="381600"/>
            <a:ext cx="6094800" cy="609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929BB7-08FF-4225-B9F3-839945F95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0" y="381600"/>
            <a:ext cx="6094800" cy="60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95306E-BC4D-4AF7-A5CC-D689F7F08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0" y="381600"/>
            <a:ext cx="6094800" cy="609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8EDE58-035E-44C9-B1A1-62414B10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" y="381600"/>
            <a:ext cx="6094800" cy="60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BB44DD-6AE5-4909-AAA4-75E8AEFA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" y="381600"/>
            <a:ext cx="6094800" cy="609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533244-F6E8-4DE2-B394-8C78C899C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0" y="381600"/>
            <a:ext cx="6094800" cy="60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08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93ABF5-2865-4C60-8793-73A5F4476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600"/>
            <a:ext cx="6094800" cy="6094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78DED5-6094-4991-8741-764026B7F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0" y="381600"/>
            <a:ext cx="6094800" cy="60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86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Comencemos a emprender 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9D61DC3-591C-48D7-A09B-F4DC669290FD}"/>
              </a:ext>
            </a:extLst>
          </p:cNvPr>
          <p:cNvGrpSpPr/>
          <p:nvPr/>
        </p:nvGrpSpPr>
        <p:grpSpPr>
          <a:xfrm>
            <a:off x="-18018" y="2103877"/>
            <a:ext cx="12210018" cy="3946794"/>
            <a:chOff x="0" y="1595877"/>
            <a:chExt cx="12210018" cy="3946794"/>
          </a:xfrm>
        </p:grpSpPr>
        <p:pic>
          <p:nvPicPr>
            <p:cNvPr id="9" name="Picture 2" descr="Imagen relacionada">
              <a:extLst>
                <a:ext uri="{FF2B5EF4-FFF2-40B4-BE49-F238E27FC236}">
                  <a16:creationId xmlns:a16="http://schemas.microsoft.com/office/drawing/2014/main" id="{2197EF36-A98B-44D5-9A49-8EEF89CC4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95878"/>
              <a:ext cx="12210018" cy="394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749C2B6-8FE1-4DF8-AD3E-4EB312B02D42}"/>
                </a:ext>
              </a:extLst>
            </p:cNvPr>
            <p:cNvSpPr/>
            <p:nvPr/>
          </p:nvSpPr>
          <p:spPr>
            <a:xfrm>
              <a:off x="0" y="1595877"/>
              <a:ext cx="12192000" cy="3946793"/>
            </a:xfrm>
            <a:prstGeom prst="rect">
              <a:avLst/>
            </a:prstGeom>
            <a:solidFill>
              <a:srgbClr val="036935">
                <a:alpha val="50000"/>
              </a:srgbClr>
            </a:solidFill>
            <a:ln>
              <a:solidFill>
                <a:srgbClr val="0369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785624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1. Formar equipos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C6A036-BA89-4010-9FF8-28B00DF3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767" y="1968500"/>
            <a:ext cx="3864466" cy="38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7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1023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2. ¿Qué problema quieres resolver? </a:t>
            </a:r>
            <a:r>
              <a:rPr lang="es-MX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(5 minutos)</a:t>
            </a:r>
            <a:endParaRPr lang="es-MX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015A0C5-62BC-4F89-8FB8-225FCE51D37F}"/>
              </a:ext>
            </a:extLst>
          </p:cNvPr>
          <p:cNvSpPr/>
          <p:nvPr/>
        </p:nvSpPr>
        <p:spPr>
          <a:xfrm>
            <a:off x="676487" y="3064533"/>
            <a:ext cx="9906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36935"/>
                </a:solidFill>
              </a:rPr>
              <a:t>- ¿Qué les molesta o les gustaría cambiar en su comunidad y los bosques?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C9DBB1-892C-4F2F-BD57-8BC6ED16A62D}"/>
              </a:ext>
            </a:extLst>
          </p:cNvPr>
          <p:cNvSpPr/>
          <p:nvPr/>
        </p:nvSpPr>
        <p:spPr>
          <a:xfrm>
            <a:off x="477586" y="1677654"/>
            <a:ext cx="112368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036935"/>
                </a:solidFill>
              </a:rPr>
              <a:t>Piensa en los bosques y todos los actores involucrados para su cuidado y contesta las siguientes preguntas</a:t>
            </a:r>
          </a:p>
        </p:txBody>
      </p:sp>
      <p:pic>
        <p:nvPicPr>
          <p:cNvPr id="8" name="Picture 4" descr="Resultado de imagen para comunidad y los bosques icono">
            <a:extLst>
              <a:ext uri="{FF2B5EF4-FFF2-40B4-BE49-F238E27FC236}">
                <a16:creationId xmlns:a16="http://schemas.microsoft.com/office/drawing/2014/main" id="{8569D7A5-85E4-4C77-AB6A-8E638183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420" y="2335573"/>
            <a:ext cx="2381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D8FB400-17B2-4234-8BCC-FADAF465833B}"/>
              </a:ext>
            </a:extLst>
          </p:cNvPr>
          <p:cNvSpPr/>
          <p:nvPr/>
        </p:nvSpPr>
        <p:spPr>
          <a:xfrm>
            <a:off x="676487" y="4213395"/>
            <a:ext cx="8505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036935"/>
                </a:solidFill>
              </a:rPr>
              <a:t>- ¿Qué experiencias con los bosques no han sido muy agradables y quisieran cambiar?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F02C474-8F9F-414A-B400-35AAC8896B54}"/>
              </a:ext>
            </a:extLst>
          </p:cNvPr>
          <p:cNvSpPr/>
          <p:nvPr/>
        </p:nvSpPr>
        <p:spPr>
          <a:xfrm>
            <a:off x="295422" y="5848785"/>
            <a:ext cx="11354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rgbClr val="036935"/>
                </a:solidFill>
              </a:rPr>
              <a:t>Pongan a alguien que vaya apuntando todo lo que vayan respondiendo. </a:t>
            </a:r>
          </a:p>
        </p:txBody>
      </p:sp>
      <p:pic>
        <p:nvPicPr>
          <p:cNvPr id="11" name="Picture 6" descr="Imagen relacionada">
            <a:extLst>
              <a:ext uri="{FF2B5EF4-FFF2-40B4-BE49-F238E27FC236}">
                <a16:creationId xmlns:a16="http://schemas.microsoft.com/office/drawing/2014/main" id="{1F640B68-1EEB-4DFD-80EB-7376F8EA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7" b="89177" l="4128" r="94495">
                        <a14:foregroundMark x1="28440" y1="27706" x2="37615" y2="19913"/>
                        <a14:foregroundMark x1="16055" y1="66667" x2="22018" y2="53680"/>
                        <a14:foregroundMark x1="22018" y1="53680" x2="16972" y2="54113"/>
                        <a14:foregroundMark x1="59633" y1="35931" x2="57798" y2="29870"/>
                        <a14:foregroundMark x1="79817" y1="67965" x2="81193" y2="49784"/>
                        <a14:foregroundMark x1="94954" y1="70563" x2="87156" y2="67100"/>
                        <a14:foregroundMark x1="4128" y1="71429" x2="4128" y2="71429"/>
                        <a14:foregroundMark x1="22018" y1="33766" x2="25688" y2="376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485" y="3732612"/>
            <a:ext cx="2264738" cy="239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572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3. Elijan un problema 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(2 minutos)  </a:t>
            </a:r>
            <a:endParaRPr lang="es-MX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015A0C5-62BC-4F89-8FB8-225FCE51D37F}"/>
              </a:ext>
            </a:extLst>
          </p:cNvPr>
          <p:cNvSpPr/>
          <p:nvPr/>
        </p:nvSpPr>
        <p:spPr>
          <a:xfrm>
            <a:off x="793961" y="3002183"/>
            <a:ext cx="9906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36935"/>
                </a:solidFill>
              </a:rPr>
              <a:t>Redacta en problema usando máximo 100 palabras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C9DBB1-892C-4F2F-BD57-8BC6ED16A62D}"/>
              </a:ext>
            </a:extLst>
          </p:cNvPr>
          <p:cNvSpPr/>
          <p:nvPr/>
        </p:nvSpPr>
        <p:spPr>
          <a:xfrm>
            <a:off x="477586" y="1677654"/>
            <a:ext cx="112368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036935"/>
                </a:solidFill>
              </a:rPr>
              <a:t>Entre todos los integrantes del equipo elijan un problema que quisieran resolver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DDF67D9-516D-443F-B2CA-4D72770B985D}"/>
              </a:ext>
            </a:extLst>
          </p:cNvPr>
          <p:cNvSpPr/>
          <p:nvPr/>
        </p:nvSpPr>
        <p:spPr>
          <a:xfrm>
            <a:off x="635443" y="2760533"/>
            <a:ext cx="10762596" cy="2881450"/>
          </a:xfrm>
          <a:prstGeom prst="rect">
            <a:avLst/>
          </a:prstGeom>
          <a:noFill/>
          <a:ln w="28575">
            <a:solidFill>
              <a:srgbClr val="C55A1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2516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Actividad 1. Presentación </a:t>
            </a:r>
          </a:p>
        </p:txBody>
      </p:sp>
      <p:pic>
        <p:nvPicPr>
          <p:cNvPr id="5" name="Picture 2" descr="Resultado de imagen para icono piedra papel y tijera">
            <a:extLst>
              <a:ext uri="{FF2B5EF4-FFF2-40B4-BE49-F238E27FC236}">
                <a16:creationId xmlns:a16="http://schemas.microsoft.com/office/drawing/2014/main" id="{0F530E24-8F0A-4ADA-843A-FB739EF29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569" y1="22386" x2="48529" y2="41830"/>
                        <a14:foregroundMark x1="48529" y1="41830" x2="48529" y2="41830"/>
                        <a14:foregroundMark x1="41176" y1="29739" x2="62908" y2="32516"/>
                        <a14:foregroundMark x1="62908" y1="32516" x2="63235" y2="35294"/>
                        <a14:foregroundMark x1="58333" y1="34641" x2="50327" y2="40196"/>
                        <a14:foregroundMark x1="50327" y1="40196" x2="49510" y2="41176"/>
                        <a14:foregroundMark x1="29575" y1="55065" x2="30556" y2="80882"/>
                        <a14:foregroundMark x1="19444" y1="67157" x2="39379" y2="69118"/>
                        <a14:foregroundMark x1="37582" y1="61438" x2="25000" y2="62092"/>
                        <a14:foregroundMark x1="78105" y1="75817" x2="65686" y2="63725"/>
                        <a14:foregroundMark x1="65686" y1="63725" x2="63399" y2="59150"/>
                        <a14:foregroundMark x1="60458" y1="70261" x2="78922" y2="62582"/>
                        <a14:foregroundMark x1="19281" y1="68954" x2="38399" y2="72059"/>
                        <a14:foregroundMark x1="35458" y1="58007" x2="30556" y2="62908"/>
                        <a14:foregroundMark x1="58660" y1="65686" x2="75327" y2="75817"/>
                        <a14:foregroundMark x1="75327" y1="75817" x2="81699" y2="70752"/>
                        <a14:foregroundMark x1="81699" y1="70752" x2="81536" y2="62092"/>
                        <a14:foregroundMark x1="81536" y1="62092" x2="75980" y2="54902"/>
                        <a14:foregroundMark x1="75980" y1="54902" x2="67320" y2="54412"/>
                        <a14:foregroundMark x1="67320" y1="54412" x2="60458" y2="58824"/>
                        <a14:foregroundMark x1="60458" y1="58824" x2="58333" y2="67974"/>
                        <a14:foregroundMark x1="58333" y1="67974" x2="62582" y2="76144"/>
                        <a14:foregroundMark x1="62582" y1="76144" x2="69771" y2="80392"/>
                        <a14:foregroundMark x1="69771" y1="80392" x2="75817" y2="79739"/>
                        <a14:foregroundMark x1="66503" y1="76307" x2="71569" y2="68791"/>
                        <a14:foregroundMark x1="71569" y1="68791" x2="71895" y2="60131"/>
                        <a14:foregroundMark x1="71895" y1="60131" x2="63562" y2="65196"/>
                        <a14:foregroundMark x1="63562" y1="65196" x2="76144" y2="68627"/>
                        <a14:foregroundMark x1="77614" y1="63399" x2="71078" y2="62092"/>
                        <a14:foregroundMark x1="24510" y1="58987" x2="31373" y2="61601"/>
                        <a14:foregroundMark x1="44444" y1="42810" x2="51961" y2="26634"/>
                        <a14:foregroundMark x1="51961" y1="26634" x2="53758" y2="24510"/>
                        <a14:foregroundMark x1="35621" y1="52288" x2="35621" y2="52288"/>
                        <a14:foregroundMark x1="36601" y1="52288" x2="36601" y2="5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14103" r="31257" b="50000"/>
          <a:stretch/>
        </p:blipFill>
        <p:spPr bwMode="auto">
          <a:xfrm>
            <a:off x="675250" y="1923757"/>
            <a:ext cx="3076260" cy="30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icono piedra papel y tijera">
            <a:extLst>
              <a:ext uri="{FF2B5EF4-FFF2-40B4-BE49-F238E27FC236}">
                <a16:creationId xmlns:a16="http://schemas.microsoft.com/office/drawing/2014/main" id="{228E9345-F6A6-47A2-83F7-96AD79272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569" y1="22386" x2="48529" y2="41830"/>
                        <a14:foregroundMark x1="48529" y1="41830" x2="48529" y2="41830"/>
                        <a14:foregroundMark x1="41176" y1="29739" x2="62908" y2="32516"/>
                        <a14:foregroundMark x1="62908" y1="32516" x2="63235" y2="35294"/>
                        <a14:foregroundMark x1="58333" y1="34641" x2="50327" y2="40196"/>
                        <a14:foregroundMark x1="50327" y1="40196" x2="49510" y2="41176"/>
                        <a14:foregroundMark x1="29575" y1="55065" x2="30556" y2="80882"/>
                        <a14:foregroundMark x1="19444" y1="67157" x2="39379" y2="69118"/>
                        <a14:foregroundMark x1="37582" y1="61438" x2="25000" y2="62092"/>
                        <a14:foregroundMark x1="78105" y1="75817" x2="65686" y2="63725"/>
                        <a14:foregroundMark x1="65686" y1="63725" x2="63399" y2="59150"/>
                        <a14:foregroundMark x1="60458" y1="70261" x2="78922" y2="62582"/>
                        <a14:foregroundMark x1="19281" y1="68954" x2="38399" y2="72059"/>
                        <a14:foregroundMark x1="35458" y1="58007" x2="30556" y2="62908"/>
                        <a14:foregroundMark x1="58660" y1="65686" x2="75327" y2="75817"/>
                        <a14:foregroundMark x1="75327" y1="75817" x2="81699" y2="70752"/>
                        <a14:foregroundMark x1="81699" y1="70752" x2="81536" y2="62092"/>
                        <a14:foregroundMark x1="81536" y1="62092" x2="75980" y2="54902"/>
                        <a14:foregroundMark x1="75980" y1="54902" x2="67320" y2="54412"/>
                        <a14:foregroundMark x1="67320" y1="54412" x2="60458" y2="58824"/>
                        <a14:foregroundMark x1="60458" y1="58824" x2="58333" y2="67974"/>
                        <a14:foregroundMark x1="58333" y1="67974" x2="62582" y2="76144"/>
                        <a14:foregroundMark x1="62582" y1="76144" x2="69771" y2="80392"/>
                        <a14:foregroundMark x1="69771" y1="80392" x2="75817" y2="79739"/>
                        <a14:foregroundMark x1="66503" y1="76307" x2="71569" y2="68791"/>
                        <a14:foregroundMark x1="71569" y1="68791" x2="71895" y2="60131"/>
                        <a14:foregroundMark x1="71895" y1="60131" x2="63562" y2="65196"/>
                        <a14:foregroundMark x1="63562" y1="65196" x2="76144" y2="68627"/>
                        <a14:foregroundMark x1="77614" y1="63399" x2="71078" y2="62092"/>
                        <a14:foregroundMark x1="24510" y1="58987" x2="31373" y2="61601"/>
                        <a14:foregroundMark x1="44444" y1="42810" x2="51961" y2="26634"/>
                        <a14:foregroundMark x1="51961" y1="26634" x2="53758" y2="24510"/>
                        <a14:foregroundMark x1="35621" y1="52288" x2="35621" y2="52288"/>
                        <a14:foregroundMark x1="36601" y1="52288" x2="36601" y2="5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50000" r="51395" b="14103"/>
          <a:stretch/>
        </p:blipFill>
        <p:spPr bwMode="auto">
          <a:xfrm>
            <a:off x="4458255" y="2191043"/>
            <a:ext cx="3076260" cy="30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para icono piedra papel y tijera">
            <a:extLst>
              <a:ext uri="{FF2B5EF4-FFF2-40B4-BE49-F238E27FC236}">
                <a16:creationId xmlns:a16="http://schemas.microsoft.com/office/drawing/2014/main" id="{F5E92109-8EE5-40D0-9E75-156432AE8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569" y1="22386" x2="48529" y2="41830"/>
                        <a14:foregroundMark x1="48529" y1="41830" x2="48529" y2="41830"/>
                        <a14:foregroundMark x1="41176" y1="29739" x2="62908" y2="32516"/>
                        <a14:foregroundMark x1="62908" y1="32516" x2="63235" y2="35294"/>
                        <a14:foregroundMark x1="58333" y1="34641" x2="50327" y2="40196"/>
                        <a14:foregroundMark x1="50327" y1="40196" x2="49510" y2="41176"/>
                        <a14:foregroundMark x1="29575" y1="55065" x2="30556" y2="80882"/>
                        <a14:foregroundMark x1="19444" y1="67157" x2="39379" y2="69118"/>
                        <a14:foregroundMark x1="37582" y1="61438" x2="25000" y2="62092"/>
                        <a14:foregroundMark x1="78105" y1="75817" x2="65686" y2="63725"/>
                        <a14:foregroundMark x1="65686" y1="63725" x2="63399" y2="59150"/>
                        <a14:foregroundMark x1="60458" y1="70261" x2="78922" y2="62582"/>
                        <a14:foregroundMark x1="19281" y1="68954" x2="38399" y2="72059"/>
                        <a14:foregroundMark x1="35458" y1="58007" x2="30556" y2="62908"/>
                        <a14:foregroundMark x1="58660" y1="65686" x2="75327" y2="75817"/>
                        <a14:foregroundMark x1="75327" y1="75817" x2="81699" y2="70752"/>
                        <a14:foregroundMark x1="81699" y1="70752" x2="81536" y2="62092"/>
                        <a14:foregroundMark x1="81536" y1="62092" x2="75980" y2="54902"/>
                        <a14:foregroundMark x1="75980" y1="54902" x2="67320" y2="54412"/>
                        <a14:foregroundMark x1="67320" y1="54412" x2="60458" y2="58824"/>
                        <a14:foregroundMark x1="60458" y1="58824" x2="58333" y2="67974"/>
                        <a14:foregroundMark x1="58333" y1="67974" x2="62582" y2="76144"/>
                        <a14:foregroundMark x1="62582" y1="76144" x2="69771" y2="80392"/>
                        <a14:foregroundMark x1="69771" y1="80392" x2="75817" y2="79739"/>
                        <a14:foregroundMark x1="66503" y1="76307" x2="71569" y2="68791"/>
                        <a14:foregroundMark x1="71569" y1="68791" x2="71895" y2="60131"/>
                        <a14:foregroundMark x1="71895" y1="60131" x2="63562" y2="65196"/>
                        <a14:foregroundMark x1="63562" y1="65196" x2="76144" y2="68627"/>
                        <a14:foregroundMark x1="77614" y1="63399" x2="71078" y2="62092"/>
                        <a14:foregroundMark x1="24510" y1="58987" x2="31373" y2="61601"/>
                        <a14:foregroundMark x1="44444" y1="42810" x2="51961" y2="26634"/>
                        <a14:foregroundMark x1="51961" y1="26634" x2="53758" y2="24510"/>
                        <a14:foregroundMark x1="35621" y1="52288" x2="35621" y2="52288"/>
                        <a14:foregroundMark x1="36601" y1="52288" x2="36601" y2="52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82" t="50000" r="11836" b="14103"/>
          <a:stretch/>
        </p:blipFill>
        <p:spPr bwMode="auto">
          <a:xfrm>
            <a:off x="8241260" y="2187526"/>
            <a:ext cx="3076260" cy="30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89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812495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4. Piensen en ideas 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(2 minutos)  </a:t>
            </a:r>
            <a:endParaRPr lang="es-MX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C9DBB1-892C-4F2F-BD57-8BC6ED16A62D}"/>
              </a:ext>
            </a:extLst>
          </p:cNvPr>
          <p:cNvSpPr/>
          <p:nvPr/>
        </p:nvSpPr>
        <p:spPr>
          <a:xfrm>
            <a:off x="477586" y="2366767"/>
            <a:ext cx="11236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36935"/>
                </a:solidFill>
              </a:rPr>
              <a:t>Piensen en el mayor número de ideas posibles en 2 minutos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68DEA5-67D3-4825-81FA-CB22B35F7E00}"/>
              </a:ext>
            </a:extLst>
          </p:cNvPr>
          <p:cNvSpPr txBox="1"/>
          <p:nvPr/>
        </p:nvSpPr>
        <p:spPr>
          <a:xfrm>
            <a:off x="635443" y="2951542"/>
            <a:ext cx="86038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E6838"/>
                </a:solidFill>
              </a:rPr>
              <a:t>Suspende todo juicio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E6838"/>
                </a:solidFill>
              </a:rPr>
              <a:t>Cuando brotan las ideas no se permite ningún comentario critico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E6838"/>
                </a:solidFill>
              </a:rPr>
              <a:t>Todas las ideas son válidas </a:t>
            </a:r>
          </a:p>
        </p:txBody>
      </p:sp>
    </p:spTree>
    <p:extLst>
      <p:ext uri="{BB962C8B-B14F-4D97-AF65-F5344CB8AC3E}">
        <p14:creationId xmlns:p14="http://schemas.microsoft.com/office/powerpoint/2010/main" val="846634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5. Validen sus ideas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(5 minutos) </a:t>
            </a:r>
            <a:r>
              <a:rPr lang="es-MX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  <a:endParaRPr lang="es-MX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C9DBB1-892C-4F2F-BD57-8BC6ED16A62D}"/>
              </a:ext>
            </a:extLst>
          </p:cNvPr>
          <p:cNvSpPr/>
          <p:nvPr/>
        </p:nvSpPr>
        <p:spPr>
          <a:xfrm>
            <a:off x="430697" y="1657609"/>
            <a:ext cx="64532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036935"/>
                </a:solidFill>
              </a:rPr>
              <a:t>a) </a:t>
            </a:r>
            <a:r>
              <a:rPr lang="es-MX" sz="2000" dirty="0">
                <a:solidFill>
                  <a:srgbClr val="036935"/>
                </a:solidFill>
              </a:rPr>
              <a:t>Ubica tus ideas en el siguiente plano cartesiano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2E92419-F4B1-47C3-885D-262B1D623506}"/>
              </a:ext>
            </a:extLst>
          </p:cNvPr>
          <p:cNvGrpSpPr/>
          <p:nvPr/>
        </p:nvGrpSpPr>
        <p:grpSpPr>
          <a:xfrm>
            <a:off x="267807" y="2346525"/>
            <a:ext cx="5358982" cy="3898626"/>
            <a:chOff x="635443" y="2690191"/>
            <a:chExt cx="5460557" cy="4025392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10BB5DC4-3197-4194-B7F2-74D3EDA95030}"/>
                </a:ext>
              </a:extLst>
            </p:cNvPr>
            <p:cNvCxnSpPr/>
            <p:nvPr/>
          </p:nvCxnSpPr>
          <p:spPr>
            <a:xfrm>
              <a:off x="1285969" y="2690191"/>
              <a:ext cx="0" cy="3551582"/>
            </a:xfrm>
            <a:prstGeom prst="line">
              <a:avLst/>
            </a:prstGeom>
            <a:ln w="28575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12977077-E59A-4EA4-BCCF-F00EF743567D}"/>
                </a:ext>
              </a:extLst>
            </p:cNvPr>
            <p:cNvCxnSpPr>
              <a:cxnSpLocks/>
            </p:cNvCxnSpPr>
            <p:nvPr/>
          </p:nvCxnSpPr>
          <p:spPr>
            <a:xfrm>
              <a:off x="1285969" y="6241773"/>
              <a:ext cx="4810031" cy="0"/>
            </a:xfrm>
            <a:prstGeom prst="line">
              <a:avLst/>
            </a:prstGeom>
            <a:ln w="28575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79015A43-6EE4-43F8-A7B3-425D1419CF24}"/>
                </a:ext>
              </a:extLst>
            </p:cNvPr>
            <p:cNvSpPr txBox="1"/>
            <p:nvPr/>
          </p:nvSpPr>
          <p:spPr>
            <a:xfrm>
              <a:off x="3207037" y="6346251"/>
              <a:ext cx="967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rgbClr val="C55A11"/>
                  </a:solidFill>
                </a:rPr>
                <a:t>Impacto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039FD70-6C39-410A-9FDA-33632DE9D60D}"/>
                </a:ext>
              </a:extLst>
            </p:cNvPr>
            <p:cNvSpPr txBox="1"/>
            <p:nvPr/>
          </p:nvSpPr>
          <p:spPr>
            <a:xfrm>
              <a:off x="635443" y="3914068"/>
              <a:ext cx="461665" cy="110382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s-MX" b="1" dirty="0">
                  <a:solidFill>
                    <a:srgbClr val="C55A11"/>
                  </a:solidFill>
                </a:rPr>
                <a:t>Viabilidad </a:t>
              </a:r>
            </a:p>
          </p:txBody>
        </p:sp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F0BF57B-86E0-4C26-A420-B16C63E4A900}"/>
              </a:ext>
            </a:extLst>
          </p:cNvPr>
          <p:cNvSpPr/>
          <p:nvPr/>
        </p:nvSpPr>
        <p:spPr>
          <a:xfrm>
            <a:off x="6407934" y="1816865"/>
            <a:ext cx="5515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036935"/>
                </a:solidFill>
              </a:rPr>
              <a:t>b) </a:t>
            </a:r>
            <a:r>
              <a:rPr lang="es-MX" sz="2000" dirty="0">
                <a:solidFill>
                  <a:srgbClr val="036935"/>
                </a:solidFill>
              </a:rPr>
              <a:t>Seleccionen las 3 ideas que están más cerca de la esquina superior derecha 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4E3939A1-2C64-4F50-9817-ED716FC0F42C}"/>
              </a:ext>
            </a:extLst>
          </p:cNvPr>
          <p:cNvGrpSpPr/>
          <p:nvPr/>
        </p:nvGrpSpPr>
        <p:grpSpPr>
          <a:xfrm>
            <a:off x="7785108" y="3032499"/>
            <a:ext cx="2216073" cy="1761075"/>
            <a:chOff x="144" y="2690191"/>
            <a:chExt cx="6095856" cy="4430334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681441C3-5FE9-4F33-B5A1-7BCA5E6145B9}"/>
                </a:ext>
              </a:extLst>
            </p:cNvPr>
            <p:cNvCxnSpPr/>
            <p:nvPr/>
          </p:nvCxnSpPr>
          <p:spPr>
            <a:xfrm>
              <a:off x="1285969" y="2690191"/>
              <a:ext cx="0" cy="3551582"/>
            </a:xfrm>
            <a:prstGeom prst="line">
              <a:avLst/>
            </a:prstGeom>
            <a:ln w="28575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2915473E-945E-45D2-A8DB-0665E18DC34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969" y="6241773"/>
              <a:ext cx="4810031" cy="0"/>
            </a:xfrm>
            <a:prstGeom prst="line">
              <a:avLst/>
            </a:prstGeom>
            <a:ln w="28575">
              <a:solidFill>
                <a:srgbClr val="C55A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88F7B21-F30A-407D-82C0-8A7087B7CAA1}"/>
                </a:ext>
              </a:extLst>
            </p:cNvPr>
            <p:cNvSpPr txBox="1"/>
            <p:nvPr/>
          </p:nvSpPr>
          <p:spPr>
            <a:xfrm>
              <a:off x="3207036" y="6346251"/>
              <a:ext cx="2187620" cy="774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b="1" dirty="0">
                  <a:solidFill>
                    <a:srgbClr val="C55A11"/>
                  </a:solidFill>
                </a:rPr>
                <a:t>Impacto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10EF1E7F-9719-480A-84BF-1508E87E97C7}"/>
                </a:ext>
              </a:extLst>
            </p:cNvPr>
            <p:cNvSpPr txBox="1"/>
            <p:nvPr/>
          </p:nvSpPr>
          <p:spPr>
            <a:xfrm>
              <a:off x="144" y="3569272"/>
              <a:ext cx="1100601" cy="2200225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s-MX" sz="1400" b="1" dirty="0">
                  <a:solidFill>
                    <a:srgbClr val="C55A11"/>
                  </a:solidFill>
                </a:rPr>
                <a:t>Viabilidad</a:t>
              </a:r>
              <a:r>
                <a:rPr lang="es-MX" sz="1100" b="1" dirty="0">
                  <a:solidFill>
                    <a:srgbClr val="C55A11"/>
                  </a:solidFill>
                </a:rPr>
                <a:t> </a:t>
              </a:r>
            </a:p>
          </p:txBody>
        </p:sp>
      </p:grpSp>
      <p:sp>
        <p:nvSpPr>
          <p:cNvPr id="18" name="Signo de multiplicación 17">
            <a:extLst>
              <a:ext uri="{FF2B5EF4-FFF2-40B4-BE49-F238E27FC236}">
                <a16:creationId xmlns:a16="http://schemas.microsoft.com/office/drawing/2014/main" id="{1FB54CE6-DF1B-42AC-8D6C-3EDED979804A}"/>
              </a:ext>
            </a:extLst>
          </p:cNvPr>
          <p:cNvSpPr/>
          <p:nvPr/>
        </p:nvSpPr>
        <p:spPr>
          <a:xfrm>
            <a:off x="9577111" y="2808244"/>
            <a:ext cx="424070" cy="448509"/>
          </a:xfrm>
          <a:prstGeom prst="mathMultiply">
            <a:avLst/>
          </a:prstGeom>
          <a:solidFill>
            <a:srgbClr val="65B492"/>
          </a:solidFill>
          <a:ln>
            <a:solidFill>
              <a:srgbClr val="65B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5CBF637-1324-44F3-9CA4-E45C0D6E21E8}"/>
              </a:ext>
            </a:extLst>
          </p:cNvPr>
          <p:cNvSpPr/>
          <p:nvPr/>
        </p:nvSpPr>
        <p:spPr>
          <a:xfrm>
            <a:off x="6408447" y="5397778"/>
            <a:ext cx="5515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036935"/>
                </a:solidFill>
              </a:rPr>
              <a:t>c) </a:t>
            </a:r>
            <a:r>
              <a:rPr lang="es-MX" sz="2000" dirty="0">
                <a:solidFill>
                  <a:srgbClr val="036935"/>
                </a:solidFill>
              </a:rPr>
              <a:t>Platiquen sobre las ideas y elijan la que más les agrade para emprender</a:t>
            </a:r>
          </a:p>
        </p:txBody>
      </p:sp>
    </p:spTree>
    <p:extLst>
      <p:ext uri="{BB962C8B-B14F-4D97-AF65-F5344CB8AC3E}">
        <p14:creationId xmlns:p14="http://schemas.microsoft.com/office/powerpoint/2010/main" val="2107255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9537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6. Presenten su idea</a:t>
            </a:r>
            <a:r>
              <a:rPr lang="es-MX" sz="3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(10 minutos) </a:t>
            </a:r>
            <a:r>
              <a:rPr lang="es-MX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 </a:t>
            </a:r>
            <a:endParaRPr lang="es-MX" sz="4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A42CC0E-F26B-49CD-B3AF-6F8EA2DC55B5}"/>
              </a:ext>
            </a:extLst>
          </p:cNvPr>
          <p:cNvSpPr/>
          <p:nvPr/>
        </p:nvSpPr>
        <p:spPr>
          <a:xfrm>
            <a:off x="477586" y="1521136"/>
            <a:ext cx="11236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036935"/>
                </a:solidFill>
              </a:rPr>
              <a:t>Cada equipo debe presentar su propuesta en 1 minuto</a:t>
            </a:r>
          </a:p>
        </p:txBody>
      </p:sp>
      <p:pic>
        <p:nvPicPr>
          <p:cNvPr id="1026" name="Picture 2" descr="Resultado de imagen para presentacion de ideas">
            <a:extLst>
              <a:ext uri="{FF2B5EF4-FFF2-40B4-BE49-F238E27FC236}">
                <a16:creationId xmlns:a16="http://schemas.microsoft.com/office/drawing/2014/main" id="{0200F6FC-BAB9-4360-9753-0381AB4F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89988" l="9766" r="89941">
                        <a14:foregroundMark x1="18066" y1="47889" x2="18066" y2="47889"/>
                        <a14:foregroundMark x1="13867" y1="43426" x2="13867" y2="43426"/>
                        <a14:foregroundMark x1="15430" y1="27382" x2="15430" y2="27382"/>
                        <a14:foregroundMark x1="21387" y1="33052" x2="21387" y2="33052"/>
                        <a14:foregroundMark x1="21191" y1="24970" x2="21191" y2="24970"/>
                        <a14:foregroundMark x1="9766" y1="32449" x2="9766" y2="32449"/>
                        <a14:foregroundMark x1="34082" y1="15078" x2="34082" y2="15078"/>
                        <a14:foregroundMark x1="32520" y1="40410" x2="32520" y2="40410"/>
                        <a14:foregroundMark x1="33301" y1="43426" x2="33301" y2="43426"/>
                        <a14:foregroundMark x1="20313" y1="80338" x2="20313" y2="80338"/>
                        <a14:foregroundMark x1="21973" y1="74548" x2="21973" y2="74548"/>
                        <a14:foregroundMark x1="79102" y1="24367" x2="79102" y2="24367"/>
                        <a14:foregroundMark x1="78516" y1="33293" x2="78516" y2="33293"/>
                        <a14:foregroundMark x1="68457" y1="45356" x2="68457" y2="45356"/>
                        <a14:foregroundMark x1="85547" y1="43667" x2="85547" y2="43667"/>
                        <a14:foregroundMark x1="83008" y1="86972" x2="83008" y2="86972"/>
                        <a14:foregroundMark x1="82520" y1="85645" x2="82520" y2="85645"/>
                        <a14:foregroundMark x1="79590" y1="85163" x2="79590" y2="85163"/>
                        <a14:foregroundMark x1="64746" y1="67189" x2="64746" y2="67189"/>
                        <a14:foregroundMark x1="67383" y1="56574" x2="67383" y2="56574"/>
                        <a14:foregroundMark x1="70996" y1="74065" x2="70996" y2="74065"/>
                        <a14:foregroundMark x1="67383" y1="42943" x2="67383" y2="42943"/>
                        <a14:foregroundMark x1="78809" y1="28227" x2="78809" y2="28227"/>
                        <a14:foregroundMark x1="29492" y1="67189" x2="29492" y2="67189"/>
                        <a14:foregroundMark x1="30273" y1="55127" x2="30273" y2="55127"/>
                        <a14:foregroundMark x1="43945" y1="14837" x2="43945" y2="14837"/>
                        <a14:foregroundMark x1="35938" y1="75151" x2="35938" y2="75151"/>
                        <a14:foregroundMark x1="51855" y1="19662" x2="51855" y2="19662"/>
                        <a14:foregroundMark x1="56543" y1="20145" x2="56543" y2="2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04" y="2173565"/>
            <a:ext cx="5388389" cy="436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138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82155" y="1474105"/>
            <a:ext cx="10827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5400" b="1" dirty="0">
                <a:solidFill>
                  <a:srgbClr val="307EB1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Joven Emprendedor </a:t>
            </a:r>
          </a:p>
          <a:p>
            <a:r>
              <a:rPr lang="es-MX" sz="5400" b="1" dirty="0">
                <a:solidFill>
                  <a:srgbClr val="93C427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Forestal 2020</a:t>
            </a:r>
          </a:p>
        </p:txBody>
      </p:sp>
      <p:pic>
        <p:nvPicPr>
          <p:cNvPr id="11" name="Picture 2" descr="Resultado de imagen para emprendedor forestal">
            <a:extLst>
              <a:ext uri="{FF2B5EF4-FFF2-40B4-BE49-F238E27FC236}">
                <a16:creationId xmlns:a16="http://schemas.microsoft.com/office/drawing/2014/main" id="{81FD6638-BF33-40A0-822B-140500AC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269" y="789294"/>
            <a:ext cx="3131556" cy="26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7">
            <a:extLst>
              <a:ext uri="{FF2B5EF4-FFF2-40B4-BE49-F238E27FC236}">
                <a16:creationId xmlns:a16="http://schemas.microsoft.com/office/drawing/2014/main" id="{69CA7861-7676-4E7F-B71E-1975E1DA20FD}"/>
              </a:ext>
            </a:extLst>
          </p:cNvPr>
          <p:cNvSpPr txBox="1"/>
          <p:nvPr/>
        </p:nvSpPr>
        <p:spPr>
          <a:xfrm>
            <a:off x="682156" y="4524003"/>
            <a:ext cx="1082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7200" b="1" dirty="0">
                <a:solidFill>
                  <a:srgbClr val="C55A11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¡Participa!</a:t>
            </a:r>
          </a:p>
        </p:txBody>
      </p:sp>
    </p:spTree>
    <p:extLst>
      <p:ext uri="{BB962C8B-B14F-4D97-AF65-F5344CB8AC3E}">
        <p14:creationId xmlns:p14="http://schemas.microsoft.com/office/powerpoint/2010/main" val="100293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1082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Herramientas disponibles durante el certamen 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D64371EF-3F7F-4191-8E15-393908B42506}"/>
              </a:ext>
            </a:extLst>
          </p:cNvPr>
          <p:cNvSpPr txBox="1"/>
          <p:nvPr/>
        </p:nvSpPr>
        <p:spPr>
          <a:xfrm>
            <a:off x="257756" y="1472685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Primera etapa</a:t>
            </a:r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DAA01F59-F0BB-4725-8438-BB69B0009E96}"/>
              </a:ext>
            </a:extLst>
          </p:cNvPr>
          <p:cNvSpPr txBox="1"/>
          <p:nvPr/>
        </p:nvSpPr>
        <p:spPr>
          <a:xfrm>
            <a:off x="493313" y="2046623"/>
            <a:ext cx="11205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Taller de 5 horas, Se visitan escuelas forestales que han participado en los años anteriores. </a:t>
            </a:r>
          </a:p>
          <a:p>
            <a:pPr marL="457200" indent="-457200" algn="just">
              <a:buFontTx/>
              <a:buChar char="-"/>
            </a:pP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Charla con los Delegados Forestales. Los Delegados comparten la convocatoria con sus compañeros y los guían con el curso en línea.</a:t>
            </a:r>
          </a:p>
          <a:p>
            <a:pPr marL="457200" indent="-457200" algn="just">
              <a:buFontTx/>
              <a:buChar char="-"/>
            </a:pP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Curso en línea por </a:t>
            </a:r>
            <a:r>
              <a:rPr lang="es-MX" sz="2400" dirty="0" err="1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Classroom</a:t>
            </a: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. Todos los estudiantes pueden acceder al curso. </a:t>
            </a:r>
            <a:endParaRPr lang="es-MX" sz="2800" dirty="0">
              <a:solidFill>
                <a:srgbClr val="0E6838"/>
              </a:solidFill>
              <a:latin typeface="Franklin Gothic Book" panose="020B050302010202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15EF2EF0-1E67-4A31-938C-D1856933A1A6}"/>
              </a:ext>
            </a:extLst>
          </p:cNvPr>
          <p:cNvSpPr txBox="1"/>
          <p:nvPr/>
        </p:nvSpPr>
        <p:spPr>
          <a:xfrm>
            <a:off x="257756" y="5545145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Tercera etapa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F6BFAEE2-0EFB-4F9F-A0A5-CB8D1C0816D9}"/>
              </a:ext>
            </a:extLst>
          </p:cNvPr>
          <p:cNvSpPr txBox="1"/>
          <p:nvPr/>
        </p:nvSpPr>
        <p:spPr>
          <a:xfrm>
            <a:off x="493313" y="4789704"/>
            <a:ext cx="112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Cursos en línea a través de Facebook Live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DDBB7459-F520-4883-8659-6AF99975FE43}"/>
              </a:ext>
            </a:extLst>
          </p:cNvPr>
          <p:cNvSpPr txBox="1"/>
          <p:nvPr/>
        </p:nvSpPr>
        <p:spPr>
          <a:xfrm>
            <a:off x="257755" y="4296359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Segunda etapa </a:t>
            </a:r>
          </a:p>
        </p:txBody>
      </p:sp>
      <p:sp>
        <p:nvSpPr>
          <p:cNvPr id="23" name="CuadroTexto 7">
            <a:extLst>
              <a:ext uri="{FF2B5EF4-FFF2-40B4-BE49-F238E27FC236}">
                <a16:creationId xmlns:a16="http://schemas.microsoft.com/office/drawing/2014/main" id="{6889F4F4-3751-453D-B96A-EF2A249E337C}"/>
              </a:ext>
            </a:extLst>
          </p:cNvPr>
          <p:cNvSpPr txBox="1"/>
          <p:nvPr/>
        </p:nvSpPr>
        <p:spPr>
          <a:xfrm>
            <a:off x="493313" y="6079617"/>
            <a:ext cx="112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Tx/>
              <a:buChar char="-"/>
            </a:pPr>
            <a:r>
              <a:rPr lang="es-MX" sz="2400" dirty="0" err="1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Bootcamp</a:t>
            </a:r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 en la ciudad de México </a:t>
            </a:r>
          </a:p>
        </p:txBody>
      </p:sp>
    </p:spTree>
    <p:extLst>
      <p:ext uri="{BB962C8B-B14F-4D97-AF65-F5344CB8AC3E}">
        <p14:creationId xmlns:p14="http://schemas.microsoft.com/office/powerpoint/2010/main" val="1716004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3523017-F8A4-4FF8-B21D-2127C9B189A1}"/>
              </a:ext>
            </a:extLst>
          </p:cNvPr>
          <p:cNvSpPr/>
          <p:nvPr/>
        </p:nvSpPr>
        <p:spPr>
          <a:xfrm>
            <a:off x="386724" y="1694793"/>
            <a:ext cx="5897433" cy="442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  <a:tab pos="952500" algn="l"/>
                <a:tab pos="3100705" algn="l"/>
              </a:tabLst>
            </a:pPr>
            <a:r>
              <a:rPr lang="es-ES" sz="24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participar todos los interesados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  <a:tab pos="952500" algn="l"/>
                <a:tab pos="3100705" algn="l"/>
              </a:tabLst>
            </a:pPr>
            <a:r>
              <a:rPr lang="es-ES" sz="24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taller se realiza de manera individual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  <a:tab pos="952500" algn="l"/>
                <a:tab pos="3100705" algn="l"/>
              </a:tabLst>
            </a:pPr>
            <a:r>
              <a:rPr lang="es-ES" sz="24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Responde todos los ejercicios sin saltar alguno 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  <a:tab pos="952500" algn="l"/>
                <a:tab pos="3100705" algn="l"/>
              </a:tabLst>
            </a:pPr>
            <a:r>
              <a:rPr lang="es-ES" sz="24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tienes dudas contáctanos por Facebook “Emprendedor Forestal”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85800" algn="l"/>
                <a:tab pos="952500" algn="l"/>
                <a:tab pos="3100705" algn="l"/>
              </a:tabLst>
            </a:pPr>
            <a:r>
              <a:rPr lang="es-ES" sz="24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Únicamente recibirán el reconocimiento del taller quienes cumplan todas las actividades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9EE84DC-BB76-4935-B57B-13CBB850D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41" y="3074982"/>
            <a:ext cx="4918843" cy="32792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6A62D7-8B3A-4B22-9194-EF82BFE32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44" y="571296"/>
            <a:ext cx="3814342" cy="2246994"/>
          </a:xfrm>
          <a:prstGeom prst="rect">
            <a:avLst/>
          </a:prstGeom>
        </p:spPr>
      </p:pic>
      <p:sp>
        <p:nvSpPr>
          <p:cNvPr id="15" name="CuadroTexto 7">
            <a:extLst>
              <a:ext uri="{FF2B5EF4-FFF2-40B4-BE49-F238E27FC236}">
                <a16:creationId xmlns:a16="http://schemas.microsoft.com/office/drawing/2014/main" id="{AC6F99C4-3EAD-401C-B210-7F81DB19CD78}"/>
              </a:ext>
            </a:extLst>
          </p:cNvPr>
          <p:cNvSpPr txBox="1"/>
          <p:nvPr/>
        </p:nvSpPr>
        <p:spPr>
          <a:xfrm>
            <a:off x="635443" y="468037"/>
            <a:ext cx="1082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Taller en línea </a:t>
            </a:r>
          </a:p>
        </p:txBody>
      </p:sp>
    </p:spTree>
    <p:extLst>
      <p:ext uri="{BB962C8B-B14F-4D97-AF65-F5344CB8AC3E}">
        <p14:creationId xmlns:p14="http://schemas.microsoft.com/office/powerpoint/2010/main" val="1296196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373444"/>
            <a:ext cx="1082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Taller en línea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B56D031-81FD-4D8C-9D30-3085F41E3380}"/>
              </a:ext>
            </a:extLst>
          </p:cNvPr>
          <p:cNvSpPr/>
          <p:nvPr/>
        </p:nvSpPr>
        <p:spPr>
          <a:xfrm>
            <a:off x="389465" y="1328566"/>
            <a:ext cx="11319642" cy="529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b="1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puedo acceder al curso?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1.- Crea una cuenta de correo en la plataforma de </a:t>
            </a:r>
            <a:r>
              <a:rPr lang="es-ES" sz="2800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 Ingresa a la cuenta de correo que acabas de crear. Ve en la parte superior derecha en el ícono        aplicaciones de google y despliega el contenido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Allí encontraras el ícono          </a:t>
            </a:r>
            <a:r>
              <a:rPr lang="es-ES" sz="2800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</a:t>
            </a: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Dar </a:t>
            </a:r>
            <a:r>
              <a:rPr lang="es-ES" sz="2800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 una vez ingresado, dar </a:t>
            </a:r>
            <a:r>
              <a:rPr lang="es-ES" sz="2800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parte superior derecha en el ícono 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2800" dirty="0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5.- Posteriormente seleccionar la pestaña apuntarse a una sola clase e ingresar con la clave </a:t>
            </a:r>
            <a:r>
              <a:rPr lang="es-ES" sz="2800" b="1" dirty="0" err="1">
                <a:solidFill>
                  <a:srgbClr val="036935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zcqxgw</a:t>
            </a:r>
            <a:endParaRPr lang="es-ES" sz="1500" b="1" dirty="0">
              <a:solidFill>
                <a:srgbClr val="036935"/>
              </a:solidFill>
              <a:latin typeface="Robo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85800" algn="l"/>
                <a:tab pos="952500" algn="l"/>
                <a:tab pos="3100705" algn="l"/>
              </a:tabLst>
            </a:pPr>
            <a:r>
              <a:rPr lang="es-ES" sz="1500" b="1" dirty="0">
                <a:solidFill>
                  <a:srgbClr val="036935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Encuentra el tutorial en YouTube: https://www.youtube.com/watch?v=kvUPDpeW3QE</a:t>
            </a:r>
            <a:r>
              <a:rPr lang="es-ES" sz="2800" dirty="0">
                <a:solidFill>
                  <a:srgbClr val="036935"/>
                </a:solidFill>
                <a:latin typeface="Robo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6B05451-6046-4493-ABFB-1E4C0F3DB6B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57332" r="8892" b="32430"/>
          <a:stretch/>
        </p:blipFill>
        <p:spPr bwMode="auto">
          <a:xfrm>
            <a:off x="4654569" y="3870262"/>
            <a:ext cx="620439" cy="521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297FCB5-BD99-43B0-998D-8CEBCEC0E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86" t="11016" r="4695" b="84249"/>
          <a:stretch/>
        </p:blipFill>
        <p:spPr>
          <a:xfrm>
            <a:off x="4823672" y="2939121"/>
            <a:ext cx="532424" cy="52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57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1082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Proceso de registro a la convocatoria 2020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D64371EF-3F7F-4191-8E15-393908B42506}"/>
              </a:ext>
            </a:extLst>
          </p:cNvPr>
          <p:cNvSpPr txBox="1"/>
          <p:nvPr/>
        </p:nvSpPr>
        <p:spPr>
          <a:xfrm>
            <a:off x="257756" y="1472685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Descarga las bases y el formato de registro </a:t>
            </a:r>
          </a:p>
        </p:txBody>
      </p:sp>
      <p:sp>
        <p:nvSpPr>
          <p:cNvPr id="19" name="CuadroTexto 7">
            <a:extLst>
              <a:ext uri="{FF2B5EF4-FFF2-40B4-BE49-F238E27FC236}">
                <a16:creationId xmlns:a16="http://schemas.microsoft.com/office/drawing/2014/main" id="{DAA01F59-F0BB-4725-8438-BB69B0009E96}"/>
              </a:ext>
            </a:extLst>
          </p:cNvPr>
          <p:cNvSpPr txBox="1"/>
          <p:nvPr/>
        </p:nvSpPr>
        <p:spPr>
          <a:xfrm>
            <a:off x="493313" y="2046623"/>
            <a:ext cx="11205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800" dirty="0">
                <a:solidFill>
                  <a:srgbClr val="0E683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https://www.emprendedorforestal.org/participa</a:t>
            </a:r>
            <a:r>
              <a:rPr lang="es-MX" sz="2800" dirty="0">
                <a:solidFill>
                  <a:srgbClr val="0E6838"/>
                </a:solidFill>
              </a:rPr>
              <a:t> </a:t>
            </a:r>
          </a:p>
          <a:p>
            <a:pPr algn="just"/>
            <a:r>
              <a:rPr lang="es-MX" sz="20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Esta disponible el de México por el momento </a:t>
            </a: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15EF2EF0-1E67-4A31-938C-D1856933A1A6}"/>
              </a:ext>
            </a:extLst>
          </p:cNvPr>
          <p:cNvSpPr txBox="1"/>
          <p:nvPr/>
        </p:nvSpPr>
        <p:spPr>
          <a:xfrm>
            <a:off x="257754" y="4083206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Busca un asesor </a:t>
            </a:r>
          </a:p>
        </p:txBody>
      </p:sp>
      <p:sp>
        <p:nvSpPr>
          <p:cNvPr id="21" name="CuadroTexto 7">
            <a:extLst>
              <a:ext uri="{FF2B5EF4-FFF2-40B4-BE49-F238E27FC236}">
                <a16:creationId xmlns:a16="http://schemas.microsoft.com/office/drawing/2014/main" id="{F6BFAEE2-0EFB-4F9F-A0A5-CB8D1C0816D9}"/>
              </a:ext>
            </a:extLst>
          </p:cNvPr>
          <p:cNvSpPr txBox="1"/>
          <p:nvPr/>
        </p:nvSpPr>
        <p:spPr>
          <a:xfrm>
            <a:off x="493313" y="4667981"/>
            <a:ext cx="112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Este debe ser un docente de tu universidad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DDBB7459-F520-4883-8659-6AF99975FE43}"/>
              </a:ext>
            </a:extLst>
          </p:cNvPr>
          <p:cNvSpPr txBox="1"/>
          <p:nvPr/>
        </p:nvSpPr>
        <p:spPr>
          <a:xfrm>
            <a:off x="257755" y="3014889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Forma un equipo </a:t>
            </a:r>
          </a:p>
        </p:txBody>
      </p:sp>
      <p:sp>
        <p:nvSpPr>
          <p:cNvPr id="23" name="CuadroTexto 7">
            <a:extLst>
              <a:ext uri="{FF2B5EF4-FFF2-40B4-BE49-F238E27FC236}">
                <a16:creationId xmlns:a16="http://schemas.microsoft.com/office/drawing/2014/main" id="{6889F4F4-3751-453D-B96A-EF2A249E337C}"/>
              </a:ext>
            </a:extLst>
          </p:cNvPr>
          <p:cNvSpPr txBox="1"/>
          <p:nvPr/>
        </p:nvSpPr>
        <p:spPr>
          <a:xfrm>
            <a:off x="493313" y="5858021"/>
            <a:ext cx="112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>
                <a:solidFill>
                  <a:srgbClr val="0E6838"/>
                </a:solidFill>
                <a:latin typeface="Franklin Gothic Book" panose="020B0503020102020204" pitchFamily="34" charset="0"/>
                <a:ea typeface="Roboto" pitchFamily="2" charset="0"/>
                <a:cs typeface="Calibri" panose="020F0502020204030204" pitchFamily="34" charset="0"/>
              </a:rPr>
              <a:t>Envíalo al correo contacto@emprendedorforestal.org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C354732A-E8CA-4781-B3D2-6465641A0EEF}"/>
              </a:ext>
            </a:extLst>
          </p:cNvPr>
          <p:cNvSpPr txBox="1"/>
          <p:nvPr/>
        </p:nvSpPr>
        <p:spPr>
          <a:xfrm>
            <a:off x="493313" y="3477941"/>
            <a:ext cx="1120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400" dirty="0">
                <a:solidFill>
                  <a:srgbClr val="0E6838"/>
                </a:solidFill>
              </a:rPr>
              <a:t>De máximo 4 integrantes, al menos uno de ellos estudiante de una carrera forestal</a:t>
            </a:r>
            <a:endParaRPr lang="es-MX" dirty="0">
              <a:solidFill>
                <a:srgbClr val="0E6838"/>
              </a:solidFill>
              <a:latin typeface="Franklin Gothic Book" panose="020B050302010202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737E246A-4933-4112-8455-F3E765EA1C4C}"/>
              </a:ext>
            </a:extLst>
          </p:cNvPr>
          <p:cNvSpPr txBox="1"/>
          <p:nvPr/>
        </p:nvSpPr>
        <p:spPr>
          <a:xfrm>
            <a:off x="257756" y="5273246"/>
            <a:ext cx="1082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Envía el formato de registro </a:t>
            </a:r>
          </a:p>
        </p:txBody>
      </p:sp>
    </p:spTree>
    <p:extLst>
      <p:ext uri="{BB962C8B-B14F-4D97-AF65-F5344CB8AC3E}">
        <p14:creationId xmlns:p14="http://schemas.microsoft.com/office/powerpoint/2010/main" val="612818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547550"/>
            <a:ext cx="1082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Ligas importantes </a:t>
            </a:r>
          </a:p>
        </p:txBody>
      </p:sp>
      <p:sp>
        <p:nvSpPr>
          <p:cNvPr id="10" name="CuadroTexto 7">
            <a:extLst>
              <a:ext uri="{FF2B5EF4-FFF2-40B4-BE49-F238E27FC236}">
                <a16:creationId xmlns:a16="http://schemas.microsoft.com/office/drawing/2014/main" id="{D64371EF-3F7F-4191-8E15-393908B42506}"/>
              </a:ext>
            </a:extLst>
          </p:cNvPr>
          <p:cNvSpPr txBox="1"/>
          <p:nvPr/>
        </p:nvSpPr>
        <p:spPr>
          <a:xfrm>
            <a:off x="854769" y="1759425"/>
            <a:ext cx="2498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rgbClr val="0E6838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Página Web</a:t>
            </a:r>
          </a:p>
        </p:txBody>
      </p:sp>
      <p:sp>
        <p:nvSpPr>
          <p:cNvPr id="20" name="CuadroTexto 7">
            <a:extLst>
              <a:ext uri="{FF2B5EF4-FFF2-40B4-BE49-F238E27FC236}">
                <a16:creationId xmlns:a16="http://schemas.microsoft.com/office/drawing/2014/main" id="{15EF2EF0-1E67-4A31-938C-D1856933A1A6}"/>
              </a:ext>
            </a:extLst>
          </p:cNvPr>
          <p:cNvSpPr txBox="1"/>
          <p:nvPr/>
        </p:nvSpPr>
        <p:spPr>
          <a:xfrm>
            <a:off x="8838537" y="1781121"/>
            <a:ext cx="2246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200" b="1" dirty="0">
                <a:solidFill>
                  <a:srgbClr val="0E6838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Formato 1</a:t>
            </a:r>
          </a:p>
        </p:txBody>
      </p:sp>
      <p:sp>
        <p:nvSpPr>
          <p:cNvPr id="22" name="CuadroTexto 7">
            <a:extLst>
              <a:ext uri="{FF2B5EF4-FFF2-40B4-BE49-F238E27FC236}">
                <a16:creationId xmlns:a16="http://schemas.microsoft.com/office/drawing/2014/main" id="{DDBB7459-F520-4883-8659-6AF99975FE43}"/>
              </a:ext>
            </a:extLst>
          </p:cNvPr>
          <p:cNvSpPr txBox="1"/>
          <p:nvPr/>
        </p:nvSpPr>
        <p:spPr>
          <a:xfrm>
            <a:off x="5502634" y="2696406"/>
            <a:ext cx="1186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rgbClr val="0E6838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Bases</a:t>
            </a:r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050" name="Picture 2" descr="Generador de CÃ³digos QR Codes">
            <a:extLst>
              <a:ext uri="{FF2B5EF4-FFF2-40B4-BE49-F238E27FC236}">
                <a16:creationId xmlns:a16="http://schemas.microsoft.com/office/drawing/2014/main" id="{47EE2B78-37C4-4355-8744-403C4037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9" y="2623600"/>
            <a:ext cx="3165115" cy="3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nerador de CÃ³digos QR Codes">
            <a:extLst>
              <a:ext uri="{FF2B5EF4-FFF2-40B4-BE49-F238E27FC236}">
                <a16:creationId xmlns:a16="http://schemas.microsoft.com/office/drawing/2014/main" id="{702C7946-0150-42CB-A410-E69033E8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41" y="3429000"/>
            <a:ext cx="3165115" cy="3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rador de CÃ³digos QR Codes">
            <a:extLst>
              <a:ext uri="{FF2B5EF4-FFF2-40B4-BE49-F238E27FC236}">
                <a16:creationId xmlns:a16="http://schemas.microsoft.com/office/drawing/2014/main" id="{59229DA2-F99F-42CE-8632-6533EAC1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431" y="2696406"/>
            <a:ext cx="3165115" cy="316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49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7B19E302-C504-4F52-8312-3800EB61E64D}"/>
              </a:ext>
            </a:extLst>
          </p:cNvPr>
          <p:cNvSpPr txBox="1"/>
          <p:nvPr/>
        </p:nvSpPr>
        <p:spPr>
          <a:xfrm>
            <a:off x="635443" y="901493"/>
            <a:ext cx="1082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Nuestra redes sociales 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12D3C87-6F37-4278-BA34-AFC9914C7ADE}"/>
              </a:ext>
            </a:extLst>
          </p:cNvPr>
          <p:cNvGrpSpPr/>
          <p:nvPr/>
        </p:nvGrpSpPr>
        <p:grpSpPr>
          <a:xfrm>
            <a:off x="1929303" y="2431198"/>
            <a:ext cx="7828898" cy="1597390"/>
            <a:chOff x="1936622" y="734656"/>
            <a:chExt cx="7828898" cy="1597390"/>
          </a:xfrm>
        </p:grpSpPr>
        <p:sp>
          <p:nvSpPr>
            <p:cNvPr id="11" name="Rectángulo redondeado 7">
              <a:extLst>
                <a:ext uri="{FF2B5EF4-FFF2-40B4-BE49-F238E27FC236}">
                  <a16:creationId xmlns:a16="http://schemas.microsoft.com/office/drawing/2014/main" id="{C2B7080A-0DD8-447D-A42A-69EE6B01BF99}"/>
                </a:ext>
              </a:extLst>
            </p:cNvPr>
            <p:cNvSpPr/>
            <p:nvPr/>
          </p:nvSpPr>
          <p:spPr>
            <a:xfrm>
              <a:off x="1936622" y="734656"/>
              <a:ext cx="7828898" cy="659544"/>
            </a:xfrm>
            <a:prstGeom prst="roundRect">
              <a:avLst/>
            </a:prstGeom>
            <a:solidFill>
              <a:srgbClr val="B3D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b="1" dirty="0">
                  <a:solidFill>
                    <a:srgbClr val="026937"/>
                  </a:solidFill>
                  <a:latin typeface="Arial" charset="0"/>
                  <a:ea typeface="Arial" charset="0"/>
                  <a:cs typeface="Arial" charset="0"/>
                </a:rPr>
                <a:t>www.emprendedorforestal.org</a:t>
              </a: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5DF81F32-42DB-48A8-9495-63F9CB8CFDC9}"/>
                </a:ext>
              </a:extLst>
            </p:cNvPr>
            <p:cNvGrpSpPr/>
            <p:nvPr/>
          </p:nvGrpSpPr>
          <p:grpSpPr>
            <a:xfrm>
              <a:off x="2570339" y="1394200"/>
              <a:ext cx="6561463" cy="937846"/>
              <a:chOff x="2667000" y="4255235"/>
              <a:chExt cx="6561463" cy="937846"/>
            </a:xfrm>
          </p:grpSpPr>
          <p:sp>
            <p:nvSpPr>
              <p:cNvPr id="13" name="Rectángulo redondeado 7">
                <a:extLst>
                  <a:ext uri="{FF2B5EF4-FFF2-40B4-BE49-F238E27FC236}">
                    <a16:creationId xmlns:a16="http://schemas.microsoft.com/office/drawing/2014/main" id="{E6C9FA51-2F1B-4744-9E11-236530E506DE}"/>
                  </a:ext>
                </a:extLst>
              </p:cNvPr>
              <p:cNvSpPr/>
              <p:nvPr/>
            </p:nvSpPr>
            <p:spPr>
              <a:xfrm>
                <a:off x="2963537" y="4412804"/>
                <a:ext cx="6264926" cy="659544"/>
              </a:xfrm>
              <a:prstGeom prst="roundRect">
                <a:avLst/>
              </a:prstGeom>
              <a:solidFill>
                <a:srgbClr val="B3D9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3600" b="1" dirty="0">
                    <a:solidFill>
                      <a:srgbClr val="026937"/>
                    </a:solidFill>
                    <a:latin typeface="Arial" charset="0"/>
                    <a:ea typeface="Arial" charset="0"/>
                    <a:cs typeface="Arial" charset="0"/>
                  </a:rPr>
                  <a:t>Emprendedor Forestal</a:t>
                </a:r>
              </a:p>
            </p:txBody>
          </p:sp>
          <p:pic>
            <p:nvPicPr>
              <p:cNvPr id="14" name="Picture 2" descr="Resultado de imagen para icono facebook">
                <a:extLst>
                  <a:ext uri="{FF2B5EF4-FFF2-40B4-BE49-F238E27FC236}">
                    <a16:creationId xmlns:a16="http://schemas.microsoft.com/office/drawing/2014/main" id="{1C492142-EC1F-48AF-B737-1286F66C9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4255235"/>
                <a:ext cx="937846" cy="937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16C99EF-5D66-487D-BBC3-0F8128E00535}"/>
              </a:ext>
            </a:extLst>
          </p:cNvPr>
          <p:cNvGrpSpPr/>
          <p:nvPr/>
        </p:nvGrpSpPr>
        <p:grpSpPr>
          <a:xfrm>
            <a:off x="2248462" y="4186157"/>
            <a:ext cx="7190579" cy="773459"/>
            <a:chOff x="2722046" y="4006792"/>
            <a:chExt cx="7190579" cy="773459"/>
          </a:xfrm>
        </p:grpSpPr>
        <p:sp>
          <p:nvSpPr>
            <p:cNvPr id="15" name="Rectángulo redondeado 7">
              <a:extLst>
                <a:ext uri="{FF2B5EF4-FFF2-40B4-BE49-F238E27FC236}">
                  <a16:creationId xmlns:a16="http://schemas.microsoft.com/office/drawing/2014/main" id="{07452196-5A13-41D0-9D68-ED098284E84B}"/>
                </a:ext>
              </a:extLst>
            </p:cNvPr>
            <p:cNvSpPr/>
            <p:nvPr/>
          </p:nvSpPr>
          <p:spPr>
            <a:xfrm>
              <a:off x="3031942" y="4063750"/>
              <a:ext cx="6880683" cy="659544"/>
            </a:xfrm>
            <a:prstGeom prst="roundRect">
              <a:avLst/>
            </a:prstGeom>
            <a:solidFill>
              <a:srgbClr val="B3D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3600" b="1" dirty="0" err="1">
                  <a:solidFill>
                    <a:srgbClr val="026937"/>
                  </a:solidFill>
                  <a:latin typeface="Arial" charset="0"/>
                  <a:ea typeface="Arial" charset="0"/>
                  <a:cs typeface="Arial" charset="0"/>
                </a:rPr>
                <a:t>Emprendedor_Forestal</a:t>
              </a:r>
              <a:endParaRPr lang="es-ES_tradnl" sz="3600" b="1" dirty="0">
                <a:solidFill>
                  <a:srgbClr val="02693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074" name="Picture 2" descr="Resultado de imagen para instagram">
              <a:extLst>
                <a:ext uri="{FF2B5EF4-FFF2-40B4-BE49-F238E27FC236}">
                  <a16:creationId xmlns:a16="http://schemas.microsoft.com/office/drawing/2014/main" id="{4C26CF40-72DA-4798-951A-13CC69FCD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74" b="93506" l="9936" r="89904">
                          <a14:foregroundMark x1="30609" y1="14026" x2="30609" y2="14026"/>
                          <a14:foregroundMark x1="36218" y1="11429" x2="36218" y2="11429"/>
                          <a14:foregroundMark x1="45353" y1="9870" x2="45353" y2="9870"/>
                          <a14:foregroundMark x1="70994" y1="13247" x2="70994" y2="13247"/>
                          <a14:foregroundMark x1="45994" y1="93766" x2="45994" y2="93766"/>
                          <a14:foregroundMark x1="34135" y1="84156" x2="34135" y2="84156"/>
                          <a14:foregroundMark x1="29487" y1="25195" x2="29487" y2="25195"/>
                          <a14:foregroundMark x1="44231" y1="5974" x2="44231" y2="5974"/>
                          <a14:foregroundMark x1="58654" y1="27013" x2="58654" y2="27013"/>
                          <a14:foregroundMark x1="52404" y1="50909" x2="52404" y2="509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046" y="4006792"/>
              <a:ext cx="1253606" cy="77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5233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dondear rectángulo de esquina del mismo lado 12">
            <a:extLst>
              <a:ext uri="{FF2B5EF4-FFF2-40B4-BE49-F238E27FC236}">
                <a16:creationId xmlns:a16="http://schemas.microsoft.com/office/drawing/2014/main" id="{4B56A396-942D-8446-A259-D5A4A073086F}"/>
              </a:ext>
            </a:extLst>
          </p:cNvPr>
          <p:cNvSpPr/>
          <p:nvPr/>
        </p:nvSpPr>
        <p:spPr>
          <a:xfrm>
            <a:off x="571871" y="4636582"/>
            <a:ext cx="10961783" cy="225294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F23D37-E4FA-3947-918B-EAF30067ACDB}"/>
              </a:ext>
            </a:extLst>
          </p:cNvPr>
          <p:cNvSpPr txBox="1"/>
          <p:nvPr/>
        </p:nvSpPr>
        <p:spPr>
          <a:xfrm>
            <a:off x="4070350" y="1103980"/>
            <a:ext cx="7742216" cy="1914948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dist="50800" sx="1000" sy="1000" algn="ctr" rotWithShape="0">
              <a:srgbClr val="000000"/>
            </a:outerShdw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ts val="3640"/>
              </a:lnSpc>
            </a:pPr>
            <a:r>
              <a:rPr lang="es-MX" sz="27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Somos una asociación civil que nació en 2002 ante la necesidad de dar respuesta a los grandes incendios que en 1998 impactaron cerca de un millón de hectáreas de bosques en diferentes zonas del país.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278B4CE-F167-744E-BB8A-B314DB50B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723" y="5227794"/>
            <a:ext cx="7410290" cy="155699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350DE62-3C04-B149-B0FD-AB29D7BFEE68}"/>
              </a:ext>
            </a:extLst>
          </p:cNvPr>
          <p:cNvSpPr txBox="1"/>
          <p:nvPr/>
        </p:nvSpPr>
        <p:spPr>
          <a:xfrm>
            <a:off x="571871" y="4745248"/>
            <a:ext cx="10961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3A663C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Reforestamos es miembro de diversas organizaciones y redes colaborativas.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BCB1ACB-6831-644C-A28D-A38A1CB18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71" y="1401955"/>
            <a:ext cx="2926080" cy="15520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48828A-2D68-7044-AC76-67A726E3C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310" y="5539359"/>
            <a:ext cx="1467264" cy="9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9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8A9F7-0F6A-EB4D-B0C0-C0FC9CD5918F}"/>
              </a:ext>
            </a:extLst>
          </p:cNvPr>
          <p:cNvSpPr txBox="1">
            <a:spLocks/>
          </p:cNvSpPr>
          <p:nvPr/>
        </p:nvSpPr>
        <p:spPr>
          <a:xfrm>
            <a:off x="3176990" y="5990472"/>
            <a:ext cx="5838020" cy="867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s-MX" sz="2000" b="1" dirty="0">
                <a:solidFill>
                  <a:schemeClr val="bg1"/>
                </a:solidFill>
                <a:latin typeface="+mn-lt"/>
              </a:rPr>
              <a:t>Culiacán 115 Piso 2. Col. Hipódromo, C.P. 06100. CDMX, México.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5501536-6E9C-DC46-8A87-6C850BE32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513" y="788639"/>
            <a:ext cx="2812974" cy="1590514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D3BF518-6058-5F40-B4AA-520A206B4422}"/>
              </a:ext>
            </a:extLst>
          </p:cNvPr>
          <p:cNvSpPr txBox="1">
            <a:spLocks/>
          </p:cNvSpPr>
          <p:nvPr/>
        </p:nvSpPr>
        <p:spPr>
          <a:xfrm>
            <a:off x="3470772" y="3413906"/>
            <a:ext cx="5164345" cy="568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dirty="0">
                <a:solidFill>
                  <a:schemeClr val="bg1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www.reforestamosmexico.org</a:t>
            </a:r>
            <a:endParaRPr lang="es-MX" sz="3200" dirty="0">
              <a:solidFill>
                <a:schemeClr val="bg1"/>
              </a:solidFill>
              <a:latin typeface="+mn-lt"/>
              <a:ea typeface="Roboto" pitchFamily="2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4717AC-AF37-114C-AC49-DD74FACBE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36" y="4042644"/>
            <a:ext cx="3916776" cy="56877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3F5AA80-29F6-3045-9EC1-C66E4B7382FA}"/>
              </a:ext>
            </a:extLst>
          </p:cNvPr>
          <p:cNvSpPr txBox="1">
            <a:spLocks/>
          </p:cNvSpPr>
          <p:nvPr/>
        </p:nvSpPr>
        <p:spPr>
          <a:xfrm>
            <a:off x="4666562" y="4901109"/>
            <a:ext cx="2858875" cy="5687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dirty="0">
                <a:solidFill>
                  <a:schemeClr val="bg1"/>
                </a:solidFill>
                <a:latin typeface="+mn-lt"/>
                <a:ea typeface="Roboto" pitchFamily="2" charset="0"/>
                <a:cs typeface="Arial" panose="020B0604020202020204" pitchFamily="34" charset="0"/>
              </a:rPr>
              <a:t>Tel: 5514-8670</a:t>
            </a:r>
            <a:endParaRPr lang="es-MX" sz="2400" dirty="0">
              <a:solidFill>
                <a:schemeClr val="bg1"/>
              </a:solidFill>
              <a:latin typeface="+mn-lt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2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illo 6">
            <a:extLst>
              <a:ext uri="{FF2B5EF4-FFF2-40B4-BE49-F238E27FC236}">
                <a16:creationId xmlns:a16="http://schemas.microsoft.com/office/drawing/2014/main" id="{41993CF7-E0DC-7040-9AEC-751BCDC073A9}"/>
              </a:ext>
            </a:extLst>
          </p:cNvPr>
          <p:cNvSpPr/>
          <p:nvPr/>
        </p:nvSpPr>
        <p:spPr>
          <a:xfrm>
            <a:off x="2750545" y="83545"/>
            <a:ext cx="6690910" cy="6690910"/>
          </a:xfrm>
          <a:prstGeom prst="donut">
            <a:avLst>
              <a:gd name="adj" fmla="val 7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CE22A23-ED45-3D4A-AEA5-094784C2CDCF}"/>
              </a:ext>
            </a:extLst>
          </p:cNvPr>
          <p:cNvSpPr/>
          <p:nvPr/>
        </p:nvSpPr>
        <p:spPr>
          <a:xfrm>
            <a:off x="2955275" y="303882"/>
            <a:ext cx="6250236" cy="62502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EEB05D6-4B35-B048-95F4-6F53D9311848}"/>
              </a:ext>
            </a:extLst>
          </p:cNvPr>
          <p:cNvSpPr/>
          <p:nvPr/>
        </p:nvSpPr>
        <p:spPr>
          <a:xfrm>
            <a:off x="3791093" y="1282032"/>
            <a:ext cx="4520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asegurar más y mejores bosques para impulsar el desarrollo sostenible.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D22FA33-64F6-1949-B915-A9E67F938F5A}"/>
              </a:ext>
            </a:extLst>
          </p:cNvPr>
          <p:cNvSpPr/>
          <p:nvPr/>
        </p:nvSpPr>
        <p:spPr>
          <a:xfrm>
            <a:off x="3929262" y="4165223"/>
            <a:ext cx="4244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latin typeface="Calibri" panose="020F0502020204030204" pitchFamily="34" charset="0"/>
                <a:cs typeface="Calibri" panose="020F0502020204030204" pitchFamily="34" charset="0"/>
              </a:rPr>
              <a:t>bosques se conviertan en grandes aliados para alcanzar los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703CAA-CFC1-D249-888B-3CE0584217D6}"/>
              </a:ext>
            </a:extLst>
          </p:cNvPr>
          <p:cNvSpPr/>
          <p:nvPr/>
        </p:nvSpPr>
        <p:spPr>
          <a:xfrm>
            <a:off x="4398110" y="774119"/>
            <a:ext cx="3230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Nuestra</a:t>
            </a:r>
            <a:r>
              <a:rPr lang="es-MX" sz="2000" dirty="0">
                <a:latin typeface="Helvetica" pitchFamily="2" charset="0"/>
              </a:rPr>
              <a:t> </a:t>
            </a:r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Just Another Hand" panose="02000506000000020003" pitchFamily="2" charset="0"/>
              </a:rPr>
              <a:t>MISIÓN</a:t>
            </a:r>
            <a:r>
              <a:rPr lang="es-MX" sz="2000" dirty="0">
                <a:latin typeface="Helvetica" pitchFamily="2" charset="0"/>
              </a:rPr>
              <a:t> </a:t>
            </a:r>
            <a:r>
              <a:rPr lang="es-MX" sz="3200" dirty="0"/>
              <a:t>es </a:t>
            </a:r>
            <a:endParaRPr lang="es-MX" sz="20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F68C37F-74C3-E648-870C-87A340AB19D3}"/>
              </a:ext>
            </a:extLst>
          </p:cNvPr>
          <p:cNvSpPr/>
          <p:nvPr/>
        </p:nvSpPr>
        <p:spPr>
          <a:xfrm>
            <a:off x="3618455" y="3704829"/>
            <a:ext cx="4789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Nuestra </a:t>
            </a:r>
            <a:r>
              <a:rPr lang="es-MX" sz="4000" b="1" dirty="0">
                <a:solidFill>
                  <a:schemeClr val="accent6">
                    <a:lumMod val="75000"/>
                  </a:schemeClr>
                </a:solidFill>
                <a:latin typeface="Just Another Hand" panose="02000506000000020003" pitchFamily="2" charset="0"/>
              </a:rPr>
              <a:t>VISIÓN</a:t>
            </a:r>
            <a:r>
              <a:rPr lang="es-MX" sz="2000" dirty="0">
                <a:latin typeface="Helvetica" pitchFamily="2" charset="0"/>
              </a:rPr>
              <a:t> </a:t>
            </a:r>
            <a:r>
              <a:rPr lang="es-MX" sz="3200" dirty="0"/>
              <a:t>es que los </a:t>
            </a:r>
            <a:endParaRPr lang="es-MX" sz="2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7311FAD-335B-5D4E-B329-B8A9A6668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611" y="5283810"/>
            <a:ext cx="3515521" cy="10310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AF87D2D-30CA-5E49-B2C9-7DD32CE7F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59" b="12372"/>
          <a:stretch/>
        </p:blipFill>
        <p:spPr>
          <a:xfrm>
            <a:off x="6543627" y="2221213"/>
            <a:ext cx="2661884" cy="156073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3980C60-7F57-F546-8E75-E594B9C4F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4"/>
          <a:stretch/>
        </p:blipFill>
        <p:spPr>
          <a:xfrm>
            <a:off x="2955275" y="2219132"/>
            <a:ext cx="2925172" cy="185702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FC75889-8671-5A41-860B-72ED61AF6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99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7B9D5ABD-E5C5-F14E-B534-176280414101}"/>
              </a:ext>
            </a:extLst>
          </p:cNvPr>
          <p:cNvSpPr/>
          <p:nvPr/>
        </p:nvSpPr>
        <p:spPr>
          <a:xfrm>
            <a:off x="9052330" y="1993770"/>
            <a:ext cx="2580219" cy="3592633"/>
          </a:xfrm>
          <a:prstGeom prst="rect">
            <a:avLst/>
          </a:prstGeom>
          <a:solidFill>
            <a:srgbClr val="65B49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B907E40-81E8-0D42-BCB9-1405F190CA1D}"/>
              </a:ext>
            </a:extLst>
          </p:cNvPr>
          <p:cNvSpPr/>
          <p:nvPr/>
        </p:nvSpPr>
        <p:spPr>
          <a:xfrm>
            <a:off x="6474636" y="1993770"/>
            <a:ext cx="2580219" cy="359263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accent6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7FE44F1-724D-6B4C-8FF4-4D9AD4B272AA}"/>
              </a:ext>
            </a:extLst>
          </p:cNvPr>
          <p:cNvSpPr/>
          <p:nvPr/>
        </p:nvSpPr>
        <p:spPr>
          <a:xfrm>
            <a:off x="3438060" y="1993770"/>
            <a:ext cx="3036576" cy="3592633"/>
          </a:xfrm>
          <a:prstGeom prst="rect">
            <a:avLst/>
          </a:prstGeom>
          <a:solidFill>
            <a:srgbClr val="0E683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E874C21-17A8-BA40-B40C-C4D76D167A4B}"/>
              </a:ext>
            </a:extLst>
          </p:cNvPr>
          <p:cNvSpPr/>
          <p:nvPr/>
        </p:nvSpPr>
        <p:spPr>
          <a:xfrm>
            <a:off x="635443" y="1993770"/>
            <a:ext cx="2802618" cy="359263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1DAC0C-31F3-2B49-82C9-2601EEE4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044" y="2162731"/>
            <a:ext cx="1568450" cy="148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FBA4DA-215D-8541-A09B-C1F61840E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812" y="2162731"/>
            <a:ext cx="1568450" cy="148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6EC1F9-4304-8942-86EE-4D9935ED2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374" y="2162731"/>
            <a:ext cx="1568450" cy="148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B9DD024-C8AE-7046-995B-1318B8AE4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9357" y="2162731"/>
            <a:ext cx="1568450" cy="1482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FF6D247-E75C-984B-889A-2899F49E7BED}"/>
              </a:ext>
            </a:extLst>
          </p:cNvPr>
          <p:cNvGrpSpPr/>
          <p:nvPr/>
        </p:nvGrpSpPr>
        <p:grpSpPr>
          <a:xfrm>
            <a:off x="543227" y="186321"/>
            <a:ext cx="4252678" cy="923330"/>
            <a:chOff x="411025" y="264788"/>
            <a:chExt cx="4252678" cy="92333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75D56C3-DC96-8641-8C71-88904C500747}"/>
                </a:ext>
              </a:extLst>
            </p:cNvPr>
            <p:cNvSpPr/>
            <p:nvPr/>
          </p:nvSpPr>
          <p:spPr>
            <a:xfrm>
              <a:off x="871100" y="441035"/>
              <a:ext cx="37926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40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Objetivos</a:t>
              </a: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838CBBD-ED55-2648-ABEB-15A612A261AB}"/>
                </a:ext>
              </a:extLst>
            </p:cNvPr>
            <p:cNvSpPr/>
            <p:nvPr/>
          </p:nvSpPr>
          <p:spPr>
            <a:xfrm>
              <a:off x="411025" y="264788"/>
              <a:ext cx="84064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54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2B60C95-B6A0-0244-9E1A-E8D38FE67DC5}"/>
              </a:ext>
            </a:extLst>
          </p:cNvPr>
          <p:cNvSpPr/>
          <p:nvPr/>
        </p:nvSpPr>
        <p:spPr>
          <a:xfrm>
            <a:off x="543228" y="3770522"/>
            <a:ext cx="289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Detener la</a:t>
            </a:r>
          </a:p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deforestación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D505F72-FED5-194D-AFED-DF28ED4DA145}"/>
              </a:ext>
            </a:extLst>
          </p:cNvPr>
          <p:cNvSpPr/>
          <p:nvPr/>
        </p:nvSpPr>
        <p:spPr>
          <a:xfrm>
            <a:off x="3438061" y="3770522"/>
            <a:ext cx="30365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Incrementar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manejo sostenible</a:t>
            </a:r>
          </a:p>
          <a:p>
            <a:pPr algn="ctr"/>
            <a:r>
              <a:rPr lang="es-MX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los bosques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ED7D818-B2CB-A048-AA43-2AC0F8007E41}"/>
              </a:ext>
            </a:extLst>
          </p:cNvPr>
          <p:cNvSpPr/>
          <p:nvPr/>
        </p:nvSpPr>
        <p:spPr>
          <a:xfrm>
            <a:off x="6315442" y="3770522"/>
            <a:ext cx="289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Restaurar tierras</a:t>
            </a:r>
          </a:p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degradadas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F814100-1E7D-0342-9A7C-B19C5CC78A38}"/>
              </a:ext>
            </a:extLst>
          </p:cNvPr>
          <p:cNvSpPr/>
          <p:nvPr/>
        </p:nvSpPr>
        <p:spPr>
          <a:xfrm>
            <a:off x="8887954" y="3770522"/>
            <a:ext cx="289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Arborizar</a:t>
            </a:r>
          </a:p>
          <a:p>
            <a:pPr algn="ctr"/>
            <a:r>
              <a:rPr lang="es-MX" sz="2800" b="1" dirty="0">
                <a:latin typeface="Calibri" panose="020F0502020204030204" pitchFamily="34" charset="0"/>
                <a:cs typeface="Calibri" panose="020F0502020204030204" pitchFamily="34" charset="0"/>
              </a:rPr>
              <a:t>ciudades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58C0000-09F0-2348-A5A5-0E60F400ABF8}"/>
              </a:ext>
            </a:extLst>
          </p:cNvPr>
          <p:cNvSpPr/>
          <p:nvPr/>
        </p:nvSpPr>
        <p:spPr>
          <a:xfrm>
            <a:off x="418981" y="1768585"/>
            <a:ext cx="11376072" cy="404832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14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A8E32C2-FD54-EE4C-B492-034161161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r="1393" b="7"/>
          <a:stretch/>
        </p:blipFill>
        <p:spPr>
          <a:xfrm>
            <a:off x="183360" y="4162232"/>
            <a:ext cx="1938970" cy="1938970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9CBA2A-FCB2-BB45-8FED-2EF7D4F72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3" r="1466" b="7"/>
          <a:stretch/>
        </p:blipFill>
        <p:spPr>
          <a:xfrm>
            <a:off x="6173416" y="1641513"/>
            <a:ext cx="1938970" cy="1938970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03AE85-0D1D-1948-9783-224992F45E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" r="1707" b="7"/>
          <a:stretch/>
        </p:blipFill>
        <p:spPr>
          <a:xfrm>
            <a:off x="6205849" y="4065821"/>
            <a:ext cx="1938970" cy="1938970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AB9A2BD-0923-7846-91CD-7B58D18F38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" r="2753" b="7"/>
          <a:stretch/>
        </p:blipFill>
        <p:spPr>
          <a:xfrm>
            <a:off x="80471" y="1641513"/>
            <a:ext cx="1938970" cy="1938970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CE6AE8F-583F-6C46-B11B-202F0E292BD4}"/>
              </a:ext>
            </a:extLst>
          </p:cNvPr>
          <p:cNvSpPr/>
          <p:nvPr/>
        </p:nvSpPr>
        <p:spPr>
          <a:xfrm>
            <a:off x="2051874" y="1917060"/>
            <a:ext cx="43112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s-MX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Generar información para incidir en toma de decisiones públicas y privadas.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0A456E7-6194-464D-94B1-ED0C885105BD}"/>
              </a:ext>
            </a:extLst>
          </p:cNvPr>
          <p:cNvSpPr/>
          <p:nvPr/>
        </p:nvSpPr>
        <p:spPr>
          <a:xfrm>
            <a:off x="8112386" y="1917060"/>
            <a:ext cx="43112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Impulsar plataformas</a:t>
            </a:r>
          </a:p>
          <a:p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territoriales para asegurar</a:t>
            </a:r>
          </a:p>
          <a:p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gobernanza y conectividad.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E4EF568-19D8-1A44-B9C9-2E8B50E9BC66}"/>
              </a:ext>
            </a:extLst>
          </p:cNvPr>
          <p:cNvSpPr/>
          <p:nvPr/>
        </p:nvSpPr>
        <p:spPr>
          <a:xfrm>
            <a:off x="2051874" y="4439220"/>
            <a:ext cx="43112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Fomentar la innovación,</a:t>
            </a:r>
          </a:p>
          <a:p>
            <a:r>
              <a:rPr lang="es-MX" sz="2600" dirty="0">
                <a:solidFill>
                  <a:schemeClr val="accent6">
                    <a:lumMod val="50000"/>
                  </a:schemeClr>
                </a:solidFill>
              </a:rPr>
              <a:t>el emprendimiento y la inversión en el sector forestal.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00DE5E9-7A4A-894F-84F3-8E1D057B9159}"/>
              </a:ext>
            </a:extLst>
          </p:cNvPr>
          <p:cNvSpPr/>
          <p:nvPr/>
        </p:nvSpPr>
        <p:spPr>
          <a:xfrm>
            <a:off x="8112386" y="4439220"/>
            <a:ext cx="41723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6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Empoderar a la ciudadanía para la acción.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D9A26B62-D73E-D645-95EA-BC9FB080E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05FD550-6BAB-0048-B4E2-90C26FEE2E60}"/>
              </a:ext>
            </a:extLst>
          </p:cNvPr>
          <p:cNvSpPr/>
          <p:nvPr/>
        </p:nvSpPr>
        <p:spPr>
          <a:xfrm>
            <a:off x="1003302" y="351878"/>
            <a:ext cx="3792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Líneas de acción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688E4DF-E071-8D44-B6DE-5343496D53DF}"/>
              </a:ext>
            </a:extLst>
          </p:cNvPr>
          <p:cNvSpPr/>
          <p:nvPr/>
        </p:nvSpPr>
        <p:spPr>
          <a:xfrm>
            <a:off x="543227" y="186321"/>
            <a:ext cx="840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862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F41696-7648-1940-A249-5374A121C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995" y="264788"/>
            <a:ext cx="1588198" cy="842389"/>
          </a:xfrm>
          <a:prstGeom prst="rect">
            <a:avLst/>
          </a:prstGeom>
        </p:spPr>
      </p:pic>
      <p:sp>
        <p:nvSpPr>
          <p:cNvPr id="23" name="CuadroTexto 7">
            <a:extLst>
              <a:ext uri="{FF2B5EF4-FFF2-40B4-BE49-F238E27FC236}">
                <a16:creationId xmlns:a16="http://schemas.microsoft.com/office/drawing/2014/main" id="{B96F2C3D-CAD6-E243-B1CD-132495AA9E85}"/>
              </a:ext>
            </a:extLst>
          </p:cNvPr>
          <p:cNvSpPr txBox="1"/>
          <p:nvPr/>
        </p:nvSpPr>
        <p:spPr>
          <a:xfrm>
            <a:off x="635443" y="547550"/>
            <a:ext cx="79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t>Joven Emprendedor Forestal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17779AB-0F19-4DF1-85DD-4DCB67EB8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7" y="1780711"/>
            <a:ext cx="10205545" cy="410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45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8BF7C4-84E4-4279-A52F-F08DB31A9A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56" y="462608"/>
            <a:ext cx="10238014" cy="2412570"/>
          </a:xfrm>
          <a:prstGeom prst="rect">
            <a:avLst/>
          </a:prstGeom>
          <a:noFill/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AFB4BF3-69C4-464F-A139-3D797336F5BD}"/>
              </a:ext>
            </a:extLst>
          </p:cNvPr>
          <p:cNvGrpSpPr/>
          <p:nvPr/>
        </p:nvGrpSpPr>
        <p:grpSpPr>
          <a:xfrm>
            <a:off x="4211244" y="3306818"/>
            <a:ext cx="3139376" cy="3141149"/>
            <a:chOff x="648854" y="3442882"/>
            <a:chExt cx="3139376" cy="314114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BFF2960-63BB-4901-A78A-FE9FFA50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54" y="3442882"/>
              <a:ext cx="3139376" cy="3141149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FABAF12-C43E-460C-A4F6-C321D9AA0040}"/>
                </a:ext>
              </a:extLst>
            </p:cNvPr>
            <p:cNvSpPr/>
            <p:nvPr/>
          </p:nvSpPr>
          <p:spPr>
            <a:xfrm>
              <a:off x="1413290" y="4203456"/>
              <a:ext cx="1584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" name="Picture 2" descr="Resultado de imagen para emprendedor forestal">
              <a:extLst>
                <a:ext uri="{FF2B5EF4-FFF2-40B4-BE49-F238E27FC236}">
                  <a16:creationId xmlns:a16="http://schemas.microsoft.com/office/drawing/2014/main" id="{E31C5E93-A94D-4E2D-BFAB-E3634CF7C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393" y="4447442"/>
              <a:ext cx="1419963" cy="1222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2617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6DB8DF10FC4748B650122559B24426" ma:contentTypeVersion="10" ma:contentTypeDescription="Crear nuevo documento." ma:contentTypeScope="" ma:versionID="13e2e346ef4e317d277a44929c545bd0">
  <xsd:schema xmlns:xsd="http://www.w3.org/2001/XMLSchema" xmlns:xs="http://www.w3.org/2001/XMLSchema" xmlns:p="http://schemas.microsoft.com/office/2006/metadata/properties" xmlns:ns3="742e139a-8109-4c38-832f-b9220585fedb" xmlns:ns4="6a1cdeb4-d1af-4c6b-94e8-cfa84bc56ab3" targetNamespace="http://schemas.microsoft.com/office/2006/metadata/properties" ma:root="true" ma:fieldsID="eddb991eedf6f88a13c69649d48cf414" ns3:_="" ns4:_="">
    <xsd:import namespace="742e139a-8109-4c38-832f-b9220585fedb"/>
    <xsd:import namespace="6a1cdeb4-d1af-4c6b-94e8-cfa84bc56a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e139a-8109-4c38-832f-b9220585f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cdeb4-d1af-4c6b-94e8-cfa84bc56a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CB7A26-B394-402A-A574-FC093A9292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261CAF-9BA1-4257-8F85-A2ED72ECB7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2e139a-8109-4c38-832f-b9220585fedb"/>
    <ds:schemaRef ds:uri="6a1cdeb4-d1af-4c6b-94e8-cfa84bc56a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6AFB5D-EC76-402E-9124-881564497F4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1105</Words>
  <Application>Microsoft Office PowerPoint</Application>
  <PresentationFormat>Panorámica</PresentationFormat>
  <Paragraphs>172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Franklin Gothic Book</vt:lpstr>
      <vt:lpstr>Calibri Light</vt:lpstr>
      <vt:lpstr>Calibri</vt:lpstr>
      <vt:lpstr>Roboto</vt:lpstr>
      <vt:lpstr>Lucida Calligraphy</vt:lpstr>
      <vt:lpstr>Cataneo BT</vt:lpstr>
      <vt:lpstr>Arial</vt:lpstr>
      <vt:lpstr>Just Another Hand</vt:lpstr>
      <vt:lpstr>Helvetica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Cristobal Rodriguez Oceguera</dc:creator>
  <cp:keywords/>
  <dc:description/>
  <cp:lastModifiedBy>Eleazar Abraham Beh Miss</cp:lastModifiedBy>
  <cp:revision>51</cp:revision>
  <dcterms:created xsi:type="dcterms:W3CDTF">2019-09-09T16:59:23Z</dcterms:created>
  <dcterms:modified xsi:type="dcterms:W3CDTF">2019-10-21T16:27:55Z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0x010100C56DB8DF10FC4748B650122559B24426</vt:lpwstr>
  </property>
</Properties>
</file>